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27"/>
  </p:notesMasterIdLst>
  <p:sldIdLst>
    <p:sldId id="256" r:id="rId3"/>
    <p:sldId id="257" r:id="rId4"/>
    <p:sldId id="278" r:id="rId5"/>
    <p:sldId id="277" r:id="rId6"/>
    <p:sldId id="258" r:id="rId7"/>
    <p:sldId id="259" r:id="rId8"/>
    <p:sldId id="260" r:id="rId9"/>
    <p:sldId id="276" r:id="rId10"/>
    <p:sldId id="261" r:id="rId11"/>
    <p:sldId id="275" r:id="rId12"/>
    <p:sldId id="262" r:id="rId13"/>
    <p:sldId id="263" r:id="rId14"/>
    <p:sldId id="264" r:id="rId15"/>
    <p:sldId id="265" r:id="rId16"/>
    <p:sldId id="266" r:id="rId17"/>
    <p:sldId id="267" r:id="rId18"/>
    <p:sldId id="268" r:id="rId19"/>
    <p:sldId id="269" r:id="rId20"/>
    <p:sldId id="270" r:id="rId21"/>
    <p:sldId id="271" r:id="rId22"/>
    <p:sldId id="272" r:id="rId23"/>
    <p:sldId id="279" r:id="rId24"/>
    <p:sldId id="273" r:id="rId25"/>
    <p:sldId id="274" r:id="rId2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594"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1cb1eb3bc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1cb1eb3bc9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g21cb1eb3bc9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E2DEACC6-F667-BB09-DA96-0616F9CBD37C}"/>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F0B9EB21-3183-4D89-9FA7-2CE8D7C31C8A}" type="slidenum">
              <a:rPr kumimoji="0" lang="fr-FR" sz="1400" b="0" i="0" u="none" strike="noStrike" kern="1200" cap="none" spc="0" normalizeH="0" baseline="0" noProof="0" smtClean="0">
                <a:ln>
                  <a:noFill/>
                </a:ln>
                <a:solidFill>
                  <a:prstClr val="black"/>
                </a:solidFill>
                <a:effectLst/>
                <a:uLnTx/>
                <a:uFillTx/>
                <a:latin typeface="Times New Roman"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3</a:t>
            </a:fld>
            <a:endParaRPr kumimoji="0" lang="fr-FR" sz="1400" b="0" i="0" u="none" strike="noStrike" kern="1200" cap="none" spc="0" normalizeH="0" baseline="0" noProof="0">
              <a:ln>
                <a:noFill/>
              </a:ln>
              <a:solidFill>
                <a:prstClr val="black"/>
              </a:solidFill>
              <a:effectLst/>
              <a:uLnTx/>
              <a:uFillTx/>
              <a:latin typeface="Times New Roman" pitchFamily="18"/>
              <a:cs typeface="Tahoma" pitchFamily="2"/>
            </a:endParaRPr>
          </a:p>
        </p:txBody>
      </p:sp>
      <p:sp>
        <p:nvSpPr>
          <p:cNvPr id="2" name="Google Shape;96;p3:notes">
            <a:extLst>
              <a:ext uri="{FF2B5EF4-FFF2-40B4-BE49-F238E27FC236}">
                <a16:creationId xmlns:a16="http://schemas.microsoft.com/office/drawing/2014/main" id="{0A94DD9D-4D59-44BD-965E-33E6F17CB422}"/>
              </a:ext>
            </a:extLst>
          </p:cNvPr>
          <p:cNvSpPr txBox="1">
            <a:spLocks noGrp="1"/>
          </p:cNvSpPr>
          <p:nvPr>
            <p:ph type="body" sz="quarter" idx="1"/>
          </p:nvPr>
        </p:nvSpPr>
        <p:spPr>
          <a:xfrm>
            <a:off x="685799" y="4343400"/>
            <a:ext cx="5486040" cy="4114440"/>
          </a:xfrm>
        </p:spPr>
        <p:txBody>
          <a:bodyPr wrap="square" lIns="91440" tIns="45720" rIns="91440" bIns="45720" anchor="t">
            <a:noAutofit/>
          </a:bodyPr>
          <a:lstStyle/>
          <a:p>
            <a:pPr lvl="0"/>
            <a:endParaRPr lang="fr-FR"/>
          </a:p>
        </p:txBody>
      </p:sp>
      <p:sp>
        <p:nvSpPr>
          <p:cNvPr id="3" name="Google Shape;97;p3:notes">
            <a:extLst>
              <a:ext uri="{FF2B5EF4-FFF2-40B4-BE49-F238E27FC236}">
                <a16:creationId xmlns:a16="http://schemas.microsoft.com/office/drawing/2014/main" id="{6623673A-D63E-BC95-A4CB-259FC61D21AB}"/>
              </a:ext>
            </a:extLst>
          </p:cNvPr>
          <p:cNvSpPr>
            <a:spLocks noGrp="1" noRot="1" noChangeAspect="1" noResize="1"/>
          </p:cNvSpPr>
          <p:nvPr>
            <p:ph type="sldImg"/>
          </p:nvPr>
        </p:nvSpPr>
        <p:spPr>
          <a:xfrm>
            <a:off x="1143000" y="685800"/>
            <a:ext cx="4572000" cy="3429000"/>
          </a:xfrm>
          <a:solidFill>
            <a:schemeClr val="accent1"/>
          </a:solidFill>
          <a:ln w="25400">
            <a:solidFill>
              <a:schemeClr val="accent1">
                <a:shade val="50000"/>
              </a:schemeClr>
            </a:solidFill>
            <a:prstDash val="soli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53AD444C-8837-FE65-8A5E-CEF2568499A7}"/>
              </a:ext>
            </a:extLst>
          </p:cNvPr>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EAAD0928-9226-468B-81F9-EDA78B134E06}" type="slidenum">
              <a:rPr kumimoji="0" lang="fr-FR" sz="1400" b="0" i="0" u="none" strike="noStrike" kern="1200" cap="none" spc="0" normalizeH="0" baseline="0" noProof="0" smtClean="0">
                <a:ln>
                  <a:noFill/>
                </a:ln>
                <a:solidFill>
                  <a:prstClr val="black"/>
                </a:solidFill>
                <a:effectLst/>
                <a:uLnTx/>
                <a:uFillTx/>
                <a:latin typeface="Times New Roman"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4</a:t>
            </a:fld>
            <a:endParaRPr kumimoji="0" lang="fr-FR" sz="1400" b="0" i="0" u="none" strike="noStrike" kern="1200" cap="none" spc="0" normalizeH="0" baseline="0" noProof="0">
              <a:ln>
                <a:noFill/>
              </a:ln>
              <a:solidFill>
                <a:prstClr val="black"/>
              </a:solidFill>
              <a:effectLst/>
              <a:uLnTx/>
              <a:uFillTx/>
              <a:latin typeface="Times New Roman" pitchFamily="18"/>
              <a:cs typeface="Tahoma" pitchFamily="2"/>
            </a:endParaRPr>
          </a:p>
        </p:txBody>
      </p:sp>
      <p:sp>
        <p:nvSpPr>
          <p:cNvPr id="2" name="Espace réservé de l'image des diapositives 1">
            <a:extLst>
              <a:ext uri="{FF2B5EF4-FFF2-40B4-BE49-F238E27FC236}">
                <a16:creationId xmlns:a16="http://schemas.microsoft.com/office/drawing/2014/main" id="{7E11C872-5FF3-A863-314D-A2A83552B1AA}"/>
              </a:ext>
            </a:extLst>
          </p:cNvPr>
          <p:cNvSpPr>
            <a:spLocks noGrp="1" noRot="1" noChangeAspect="1" noResize="1"/>
          </p:cNvSpPr>
          <p:nvPr>
            <p:ph type="sldImg"/>
          </p:nvPr>
        </p:nvSpPr>
        <p:spPr>
          <a:xfrm>
            <a:off x="1143000" y="694800"/>
            <a:ext cx="4571640" cy="3428639"/>
          </a:xfrm>
          <a:solidFill>
            <a:schemeClr val="accent1"/>
          </a:solidFill>
          <a:ln w="25400">
            <a:solidFill>
              <a:schemeClr val="accent1">
                <a:shade val="50000"/>
              </a:schemeClr>
            </a:solidFill>
            <a:prstDash val="solid"/>
          </a:ln>
        </p:spPr>
      </p:sp>
      <p:sp>
        <p:nvSpPr>
          <p:cNvPr id="3" name="Espace réservé des notes 2">
            <a:extLst>
              <a:ext uri="{FF2B5EF4-FFF2-40B4-BE49-F238E27FC236}">
                <a16:creationId xmlns:a16="http://schemas.microsoft.com/office/drawing/2014/main" id="{D21DE6CE-84AB-2315-6C78-BA23E2021DCB}"/>
              </a:ext>
            </a:extLst>
          </p:cNvPr>
          <p:cNvSpPr txBox="1">
            <a:spLocks noGrp="1"/>
          </p:cNvSpPr>
          <p:nvPr>
            <p:ph type="body" sz="quarter" idx="1"/>
          </p:nvPr>
        </p:nvSpPr>
        <p:spPr>
          <a:xfrm>
            <a:off x="685799" y="4343400"/>
            <a:ext cx="5486040" cy="4114440"/>
          </a:xfrm>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3"/>
        <p:cNvGrpSpPr/>
        <p:nvPr/>
      </p:nvGrpSpPr>
      <p:grpSpPr>
        <a:xfrm>
          <a:off x="0" y="0"/>
          <a:ext cx="0" cy="0"/>
          <a:chOff x="0" y="0"/>
          <a:chExt cx="0" cy="0"/>
        </a:xfrm>
      </p:grpSpPr>
      <p:sp>
        <p:nvSpPr>
          <p:cNvPr id="14" name="Google Shape;14;p2"/>
          <p:cNvSpPr/>
          <p:nvPr/>
        </p:nvSpPr>
        <p:spPr>
          <a:xfrm>
            <a:off x="-214347" y="0"/>
            <a:ext cx="9644131" cy="1428736"/>
          </a:xfrm>
          <a:prstGeom prst="rect">
            <a:avLst/>
          </a:prstGeom>
          <a:solidFill>
            <a:srgbClr val="047BC1"/>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 name="Google Shape;15;p2"/>
          <p:cNvSpPr txBox="1">
            <a:spLocks noGrp="1"/>
          </p:cNvSpPr>
          <p:nvPr>
            <p:ph type="ctrTitle"/>
          </p:nvPr>
        </p:nvSpPr>
        <p:spPr>
          <a:xfrm>
            <a:off x="928663" y="2319350"/>
            <a:ext cx="6429420" cy="1470025"/>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rgbClr val="047BC1"/>
              </a:buClr>
              <a:buSzPts val="3600"/>
              <a:buFont typeface="Times New Roman"/>
              <a:buNone/>
              <a:defRPr sz="3600">
                <a:solidFill>
                  <a:srgbClr val="047BC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928663" y="3962416"/>
            <a:ext cx="6400800" cy="17526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400"/>
              </a:spcBef>
              <a:spcAft>
                <a:spcPts val="0"/>
              </a:spcAft>
              <a:buClr>
                <a:srgbClr val="3FBDE5"/>
              </a:buClr>
              <a:buSzPts val="2000"/>
              <a:buFont typeface="Arial"/>
              <a:buNone/>
              <a:defRPr sz="2000">
                <a:solidFill>
                  <a:srgbClr val="3FBDE5"/>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7" name="Google Shape;17;p2" descr="C:\Documents and Settings\Utilisateur\Bureau\docs\Logos\Logo-GSB.png"/>
          <p:cNvPicPr preferRelativeResize="0"/>
          <p:nvPr/>
        </p:nvPicPr>
        <p:blipFill rotWithShape="1">
          <a:blip r:embed="rId2">
            <a:alphaModFix/>
          </a:blip>
          <a:srcRect/>
          <a:stretch/>
        </p:blipFill>
        <p:spPr>
          <a:xfrm>
            <a:off x="251531" y="80768"/>
            <a:ext cx="1761719" cy="1260000"/>
          </a:xfrm>
          <a:prstGeom prst="roundRect">
            <a:avLst>
              <a:gd name="adj" fmla="val 16667"/>
            </a:avLst>
          </a:prstGeom>
          <a:noFill/>
          <a:ln>
            <a:noFill/>
          </a:ln>
          <a:effectLst>
            <a:outerShdw blurRad="149987" dist="250190" dir="8460000" algn="ctr">
              <a:srgbClr val="000000">
                <a:alpha val="2745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67"/>
        <p:cNvGrpSpPr/>
        <p:nvPr/>
      </p:nvGrpSpPr>
      <p:grpSpPr>
        <a:xfrm>
          <a:off x="0" y="0"/>
          <a:ext cx="0" cy="0"/>
          <a:chOff x="0" y="0"/>
          <a:chExt cx="0" cy="0"/>
        </a:xfrm>
      </p:grpSpPr>
      <p:sp>
        <p:nvSpPr>
          <p:cNvPr id="68" name="Google Shape;68;p11"/>
          <p:cNvSpPr/>
          <p:nvPr/>
        </p:nvSpPr>
        <p:spPr>
          <a:xfrm>
            <a:off x="-142876" y="6357939"/>
            <a:ext cx="9429751" cy="500062"/>
          </a:xfrm>
          <a:prstGeom prst="rect">
            <a:avLst/>
          </a:prstGeom>
          <a:solidFill>
            <a:srgbClr val="047BC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47BC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8" y="-251611"/>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024974"/>
              </a:buClr>
              <a:buSzPts val="1800"/>
              <a:buChar char="•"/>
              <a:defRPr/>
            </a:lvl1pPr>
            <a:lvl2pPr marL="914400" lvl="1" indent="-342900" algn="l">
              <a:lnSpc>
                <a:spcPct val="100000"/>
              </a:lnSpc>
              <a:spcBef>
                <a:spcPts val="360"/>
              </a:spcBef>
              <a:spcAft>
                <a:spcPts val="0"/>
              </a:spcAft>
              <a:buClr>
                <a:srgbClr val="024974"/>
              </a:buClr>
              <a:buSzPts val="1800"/>
              <a:buChar char="–"/>
              <a:defRPr/>
            </a:lvl2pPr>
            <a:lvl3pPr marL="1371600" lvl="2" indent="-342900" algn="l">
              <a:lnSpc>
                <a:spcPct val="100000"/>
              </a:lnSpc>
              <a:spcBef>
                <a:spcPts val="360"/>
              </a:spcBef>
              <a:spcAft>
                <a:spcPts val="0"/>
              </a:spcAft>
              <a:buClr>
                <a:srgbClr val="024974"/>
              </a:buClr>
              <a:buSzPts val="1800"/>
              <a:buChar char="•"/>
              <a:defRPr/>
            </a:lvl3pPr>
            <a:lvl4pPr marL="1828800" lvl="3" indent="-342900" algn="l">
              <a:lnSpc>
                <a:spcPct val="100000"/>
              </a:lnSpc>
              <a:spcBef>
                <a:spcPts val="360"/>
              </a:spcBef>
              <a:spcAft>
                <a:spcPts val="0"/>
              </a:spcAft>
              <a:buClr>
                <a:srgbClr val="024974"/>
              </a:buClr>
              <a:buSzPts val="1800"/>
              <a:buChar char="–"/>
              <a:defRPr/>
            </a:lvl4pPr>
            <a:lvl5pPr marL="2286000" lvl="4" indent="-342900" algn="l">
              <a:lnSpc>
                <a:spcPct val="100000"/>
              </a:lnSpc>
              <a:spcBef>
                <a:spcPts val="360"/>
              </a:spcBef>
              <a:spcAft>
                <a:spcPts val="0"/>
              </a:spcAft>
              <a:buClr>
                <a:srgbClr val="024974"/>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ftr" idx="11"/>
          </p:nvPr>
        </p:nvSpPr>
        <p:spPr>
          <a:xfrm>
            <a:off x="2143108" y="6421469"/>
            <a:ext cx="485778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2" name="Google Shape;72;p11" descr="C:\Documents and Settings\Utilisateur\Bureau\docs\Logos\Logo-GSB.png"/>
          <p:cNvPicPr preferRelativeResize="0"/>
          <p:nvPr/>
        </p:nvPicPr>
        <p:blipFill rotWithShape="1">
          <a:blip r:embed="rId2">
            <a:alphaModFix/>
          </a:blip>
          <a:srcRect/>
          <a:stretch/>
        </p:blipFill>
        <p:spPr>
          <a:xfrm>
            <a:off x="196132" y="6444246"/>
            <a:ext cx="453013" cy="324000"/>
          </a:xfrm>
          <a:prstGeom prst="roundRect">
            <a:avLst>
              <a:gd name="adj" fmla="val 16667"/>
            </a:avLst>
          </a:prstGeom>
          <a:noFill/>
          <a:ln>
            <a:noFill/>
          </a:ln>
          <a:effectLst>
            <a:outerShdw blurRad="76200" dist="38100" dir="7800000" algn="tl" rotWithShape="0">
              <a:srgbClr val="000000">
                <a:alpha val="40000"/>
              </a:srgbClr>
            </a:outerShdw>
          </a:effec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3"/>
        <p:cNvGrpSpPr/>
        <p:nvPr/>
      </p:nvGrpSpPr>
      <p:grpSpPr>
        <a:xfrm>
          <a:off x="0" y="0"/>
          <a:ext cx="0" cy="0"/>
          <a:chOff x="0" y="0"/>
          <a:chExt cx="0" cy="0"/>
        </a:xfrm>
      </p:grpSpPr>
      <p:sp>
        <p:nvSpPr>
          <p:cNvPr id="74" name="Google Shape;74;p12"/>
          <p:cNvSpPr/>
          <p:nvPr/>
        </p:nvSpPr>
        <p:spPr>
          <a:xfrm>
            <a:off x="-142876" y="6357939"/>
            <a:ext cx="9429751" cy="500062"/>
          </a:xfrm>
          <a:prstGeom prst="rect">
            <a:avLst/>
          </a:prstGeom>
          <a:solidFill>
            <a:srgbClr val="047BC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 name="Google Shape;75;p12"/>
          <p:cNvSpPr txBox="1">
            <a:spLocks noGrp="1"/>
          </p:cNvSpPr>
          <p:nvPr>
            <p:ph type="title"/>
          </p:nvPr>
        </p:nvSpPr>
        <p:spPr>
          <a:xfrm rot="5400000">
            <a:off x="4732337" y="2171709"/>
            <a:ext cx="5851525" cy="20574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47BC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9"/>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024974"/>
              </a:buClr>
              <a:buSzPts val="1800"/>
              <a:buChar char="•"/>
              <a:defRPr/>
            </a:lvl1pPr>
            <a:lvl2pPr marL="914400" lvl="1" indent="-342900" algn="l">
              <a:lnSpc>
                <a:spcPct val="100000"/>
              </a:lnSpc>
              <a:spcBef>
                <a:spcPts val="360"/>
              </a:spcBef>
              <a:spcAft>
                <a:spcPts val="0"/>
              </a:spcAft>
              <a:buClr>
                <a:srgbClr val="024974"/>
              </a:buClr>
              <a:buSzPts val="1800"/>
              <a:buChar char="–"/>
              <a:defRPr/>
            </a:lvl2pPr>
            <a:lvl3pPr marL="1371600" lvl="2" indent="-342900" algn="l">
              <a:lnSpc>
                <a:spcPct val="100000"/>
              </a:lnSpc>
              <a:spcBef>
                <a:spcPts val="360"/>
              </a:spcBef>
              <a:spcAft>
                <a:spcPts val="0"/>
              </a:spcAft>
              <a:buClr>
                <a:srgbClr val="024974"/>
              </a:buClr>
              <a:buSzPts val="1800"/>
              <a:buChar char="•"/>
              <a:defRPr/>
            </a:lvl3pPr>
            <a:lvl4pPr marL="1828800" lvl="3" indent="-342900" algn="l">
              <a:lnSpc>
                <a:spcPct val="100000"/>
              </a:lnSpc>
              <a:spcBef>
                <a:spcPts val="360"/>
              </a:spcBef>
              <a:spcAft>
                <a:spcPts val="0"/>
              </a:spcAft>
              <a:buClr>
                <a:srgbClr val="024974"/>
              </a:buClr>
              <a:buSzPts val="1800"/>
              <a:buChar char="–"/>
              <a:defRPr/>
            </a:lvl4pPr>
            <a:lvl5pPr marL="2286000" lvl="4" indent="-342900" algn="l">
              <a:lnSpc>
                <a:spcPct val="100000"/>
              </a:lnSpc>
              <a:spcBef>
                <a:spcPts val="360"/>
              </a:spcBef>
              <a:spcAft>
                <a:spcPts val="0"/>
              </a:spcAft>
              <a:buClr>
                <a:srgbClr val="024974"/>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ftr" idx="11"/>
          </p:nvPr>
        </p:nvSpPr>
        <p:spPr>
          <a:xfrm>
            <a:off x="2143108" y="6421469"/>
            <a:ext cx="485778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8" name="Google Shape;78;p12" descr="C:\Documents and Settings\Utilisateur\Bureau\docs\Logos\Logo-GSB.png"/>
          <p:cNvPicPr preferRelativeResize="0"/>
          <p:nvPr/>
        </p:nvPicPr>
        <p:blipFill rotWithShape="1">
          <a:blip r:embed="rId2">
            <a:alphaModFix/>
          </a:blip>
          <a:srcRect/>
          <a:stretch/>
        </p:blipFill>
        <p:spPr>
          <a:xfrm>
            <a:off x="196132" y="6444246"/>
            <a:ext cx="453013" cy="324000"/>
          </a:xfrm>
          <a:prstGeom prst="roundRect">
            <a:avLst>
              <a:gd name="adj" fmla="val 16667"/>
            </a:avLst>
          </a:prstGeom>
          <a:noFill/>
          <a:ln>
            <a:noFill/>
          </a:ln>
          <a:effectLst>
            <a:outerShdw blurRad="76200" dist="38100" dir="7800000" algn="tl" rotWithShape="0">
              <a:srgbClr val="000000">
                <a:alpha val="40000"/>
              </a:srgbClr>
            </a:outerShdw>
          </a:effec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B5F326-79EA-C48A-D32C-377CA42F1A9D}"/>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6454B3C-4F3B-D387-6AB8-61A37D32C19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u pied de page 3">
            <a:extLst>
              <a:ext uri="{FF2B5EF4-FFF2-40B4-BE49-F238E27FC236}">
                <a16:creationId xmlns:a16="http://schemas.microsoft.com/office/drawing/2014/main" id="{FB5A1BE2-EC03-F3A7-6874-89082440CCC9}"/>
              </a:ext>
            </a:extLst>
          </p:cNvPr>
          <p:cNvSpPr>
            <a:spLocks noGrp="1"/>
          </p:cNvSpPr>
          <p:nvPr>
            <p:ph type="ftr" sz="quarter" idx="10"/>
          </p:nvPr>
        </p:nvSpPr>
        <p:spPr/>
        <p:txBody>
          <a:bodyPr/>
          <a:lstStyle/>
          <a:p>
            <a:pPr lvl="0"/>
            <a:endParaRPr lang="fr-FR"/>
          </a:p>
        </p:txBody>
      </p:sp>
    </p:spTree>
    <p:extLst>
      <p:ext uri="{BB962C8B-B14F-4D97-AF65-F5344CB8AC3E}">
        <p14:creationId xmlns:p14="http://schemas.microsoft.com/office/powerpoint/2010/main" val="1485834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C09BC2-DB2D-D28F-CAB1-C336E40C626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DFBAB58-55D2-0455-A373-14678BC12E8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a:extLst>
              <a:ext uri="{FF2B5EF4-FFF2-40B4-BE49-F238E27FC236}">
                <a16:creationId xmlns:a16="http://schemas.microsoft.com/office/drawing/2014/main" id="{D235D5DD-6C66-8357-8D46-5B0AC6FBF3E6}"/>
              </a:ext>
            </a:extLst>
          </p:cNvPr>
          <p:cNvSpPr>
            <a:spLocks noGrp="1"/>
          </p:cNvSpPr>
          <p:nvPr>
            <p:ph type="ftr" sz="quarter" idx="10"/>
          </p:nvPr>
        </p:nvSpPr>
        <p:spPr/>
        <p:txBody>
          <a:bodyPr/>
          <a:lstStyle/>
          <a:p>
            <a:pPr lvl="0"/>
            <a:endParaRPr lang="fr-FR"/>
          </a:p>
        </p:txBody>
      </p:sp>
    </p:spTree>
    <p:extLst>
      <p:ext uri="{BB962C8B-B14F-4D97-AF65-F5344CB8AC3E}">
        <p14:creationId xmlns:p14="http://schemas.microsoft.com/office/powerpoint/2010/main" val="3557728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721102-D2C5-D51C-7A08-929DA8F924BB}"/>
              </a:ext>
            </a:extLst>
          </p:cNvPr>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6CC04A3-A535-0C85-400C-52C6644504AB}"/>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u pied de page 3">
            <a:extLst>
              <a:ext uri="{FF2B5EF4-FFF2-40B4-BE49-F238E27FC236}">
                <a16:creationId xmlns:a16="http://schemas.microsoft.com/office/drawing/2014/main" id="{F4B4950F-D5F1-B5AF-5526-B42575FBF4A5}"/>
              </a:ext>
            </a:extLst>
          </p:cNvPr>
          <p:cNvSpPr>
            <a:spLocks noGrp="1"/>
          </p:cNvSpPr>
          <p:nvPr>
            <p:ph type="ftr" sz="quarter" idx="10"/>
          </p:nvPr>
        </p:nvSpPr>
        <p:spPr/>
        <p:txBody>
          <a:bodyPr/>
          <a:lstStyle/>
          <a:p>
            <a:pPr lvl="0"/>
            <a:endParaRPr lang="fr-FR"/>
          </a:p>
        </p:txBody>
      </p:sp>
    </p:spTree>
    <p:extLst>
      <p:ext uri="{BB962C8B-B14F-4D97-AF65-F5344CB8AC3E}">
        <p14:creationId xmlns:p14="http://schemas.microsoft.com/office/powerpoint/2010/main" val="3279595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254A09-677B-52BD-1DC4-1D271411265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FC3D923-3F95-CA3C-F142-B95AB17850D3}"/>
              </a:ext>
            </a:extLst>
          </p:cNvPr>
          <p:cNvSpPr>
            <a:spLocks noGrp="1"/>
          </p:cNvSpPr>
          <p:nvPr>
            <p:ph sz="half" idx="1"/>
          </p:nvPr>
        </p:nvSpPr>
        <p:spPr>
          <a:xfrm>
            <a:off x="457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1E8E74A-98B9-EA25-3800-DEC5B306CF6A}"/>
              </a:ext>
            </a:extLst>
          </p:cNvPr>
          <p:cNvSpPr>
            <a:spLocks noGrp="1"/>
          </p:cNvSpPr>
          <p:nvPr>
            <p:ph sz="half" idx="2"/>
          </p:nvPr>
        </p:nvSpPr>
        <p:spPr>
          <a:xfrm>
            <a:off x="4648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a:extLst>
              <a:ext uri="{FF2B5EF4-FFF2-40B4-BE49-F238E27FC236}">
                <a16:creationId xmlns:a16="http://schemas.microsoft.com/office/drawing/2014/main" id="{6383E5EA-135D-F061-51D6-228D225FA8A3}"/>
              </a:ext>
            </a:extLst>
          </p:cNvPr>
          <p:cNvSpPr>
            <a:spLocks noGrp="1"/>
          </p:cNvSpPr>
          <p:nvPr>
            <p:ph type="ftr" sz="quarter" idx="10"/>
          </p:nvPr>
        </p:nvSpPr>
        <p:spPr/>
        <p:txBody>
          <a:bodyPr/>
          <a:lstStyle/>
          <a:p>
            <a:pPr lvl="0"/>
            <a:endParaRPr lang="fr-FR"/>
          </a:p>
        </p:txBody>
      </p:sp>
    </p:spTree>
    <p:extLst>
      <p:ext uri="{BB962C8B-B14F-4D97-AF65-F5344CB8AC3E}">
        <p14:creationId xmlns:p14="http://schemas.microsoft.com/office/powerpoint/2010/main" val="3880110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16350F-1E45-74FE-1F15-B339CBBCF68E}"/>
              </a:ext>
            </a:extLst>
          </p:cNvPr>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4319F31-62A7-AD7B-7938-D61BC2D024A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65CAC8D-0784-3381-025D-A4B60BC19076}"/>
              </a:ext>
            </a:extLst>
          </p:cNvPr>
          <p:cNvSpPr>
            <a:spLocks noGrp="1"/>
          </p:cNvSpPr>
          <p:nvPr>
            <p:ph sz="half" idx="2"/>
          </p:nvPr>
        </p:nvSpPr>
        <p:spPr>
          <a:xfrm>
            <a:off x="630238" y="2505075"/>
            <a:ext cx="386873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CCC331E-AA3F-74AB-74BA-E4EAC1349E3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8A01CEE-3AD7-8E6D-D2F8-EDFAB456AA97}"/>
              </a:ext>
            </a:extLst>
          </p:cNvPr>
          <p:cNvSpPr>
            <a:spLocks noGrp="1"/>
          </p:cNvSpPr>
          <p:nvPr>
            <p:ph sz="quarter" idx="4"/>
          </p:nvPr>
        </p:nvSpPr>
        <p:spPr>
          <a:xfrm>
            <a:off x="4629150" y="2505075"/>
            <a:ext cx="38877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pied de page 6">
            <a:extLst>
              <a:ext uri="{FF2B5EF4-FFF2-40B4-BE49-F238E27FC236}">
                <a16:creationId xmlns:a16="http://schemas.microsoft.com/office/drawing/2014/main" id="{4637F401-3527-1159-BF3E-EF3F53C7C0D4}"/>
              </a:ext>
            </a:extLst>
          </p:cNvPr>
          <p:cNvSpPr>
            <a:spLocks noGrp="1"/>
          </p:cNvSpPr>
          <p:nvPr>
            <p:ph type="ftr" sz="quarter" idx="10"/>
          </p:nvPr>
        </p:nvSpPr>
        <p:spPr/>
        <p:txBody>
          <a:bodyPr/>
          <a:lstStyle/>
          <a:p>
            <a:pPr lvl="0"/>
            <a:endParaRPr lang="fr-FR"/>
          </a:p>
        </p:txBody>
      </p:sp>
    </p:spTree>
    <p:extLst>
      <p:ext uri="{BB962C8B-B14F-4D97-AF65-F5344CB8AC3E}">
        <p14:creationId xmlns:p14="http://schemas.microsoft.com/office/powerpoint/2010/main" val="3645555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505560-983A-29CC-F826-3284821EC498}"/>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97E314C6-9992-4514-46BD-5FB39EB44E8E}"/>
              </a:ext>
            </a:extLst>
          </p:cNvPr>
          <p:cNvSpPr>
            <a:spLocks noGrp="1"/>
          </p:cNvSpPr>
          <p:nvPr>
            <p:ph type="ftr" sz="quarter" idx="10"/>
          </p:nvPr>
        </p:nvSpPr>
        <p:spPr/>
        <p:txBody>
          <a:bodyPr/>
          <a:lstStyle/>
          <a:p>
            <a:pPr lvl="0"/>
            <a:endParaRPr lang="fr-FR"/>
          </a:p>
        </p:txBody>
      </p:sp>
    </p:spTree>
    <p:extLst>
      <p:ext uri="{BB962C8B-B14F-4D97-AF65-F5344CB8AC3E}">
        <p14:creationId xmlns:p14="http://schemas.microsoft.com/office/powerpoint/2010/main" val="2241194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BAF113EA-F82E-9701-7051-CF65CE131F20}"/>
              </a:ext>
            </a:extLst>
          </p:cNvPr>
          <p:cNvSpPr>
            <a:spLocks noGrp="1"/>
          </p:cNvSpPr>
          <p:nvPr>
            <p:ph type="ftr" sz="quarter" idx="10"/>
          </p:nvPr>
        </p:nvSpPr>
        <p:spPr/>
        <p:txBody>
          <a:bodyPr/>
          <a:lstStyle/>
          <a:p>
            <a:pPr lvl="0"/>
            <a:endParaRPr lang="fr-FR"/>
          </a:p>
        </p:txBody>
      </p:sp>
    </p:spTree>
    <p:extLst>
      <p:ext uri="{BB962C8B-B14F-4D97-AF65-F5344CB8AC3E}">
        <p14:creationId xmlns:p14="http://schemas.microsoft.com/office/powerpoint/2010/main" val="1388427747"/>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C547BD-D196-152E-67C5-C69F18A5924F}"/>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8A6B9B4-0433-8FC2-64AB-6E8A1E50403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6FE2717-A3C2-E0E5-705E-15D9DDFB077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u pied de page 4">
            <a:extLst>
              <a:ext uri="{FF2B5EF4-FFF2-40B4-BE49-F238E27FC236}">
                <a16:creationId xmlns:a16="http://schemas.microsoft.com/office/drawing/2014/main" id="{B986FA1A-E116-CBAA-90AF-E2E3D823DE86}"/>
              </a:ext>
            </a:extLst>
          </p:cNvPr>
          <p:cNvSpPr>
            <a:spLocks noGrp="1"/>
          </p:cNvSpPr>
          <p:nvPr>
            <p:ph type="ftr" sz="quarter" idx="10"/>
          </p:nvPr>
        </p:nvSpPr>
        <p:spPr/>
        <p:txBody>
          <a:bodyPr/>
          <a:lstStyle/>
          <a:p>
            <a:pPr lvl="0"/>
            <a:endParaRPr lang="fr-FR"/>
          </a:p>
        </p:txBody>
      </p:sp>
    </p:spTree>
    <p:extLst>
      <p:ext uri="{BB962C8B-B14F-4D97-AF65-F5344CB8AC3E}">
        <p14:creationId xmlns:p14="http://schemas.microsoft.com/office/powerpoint/2010/main" val="861387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8"/>
        <p:cNvGrpSpPr/>
        <p:nvPr/>
      </p:nvGrpSpPr>
      <p:grpSpPr>
        <a:xfrm>
          <a:off x="0" y="0"/>
          <a:ext cx="0" cy="0"/>
          <a:chOff x="0" y="0"/>
          <a:chExt cx="0" cy="0"/>
        </a:xfrm>
      </p:grpSpPr>
      <p:sp>
        <p:nvSpPr>
          <p:cNvPr id="19" name="Google Shape;19;p3"/>
          <p:cNvSpPr/>
          <p:nvPr/>
        </p:nvSpPr>
        <p:spPr>
          <a:xfrm>
            <a:off x="-142876" y="6357939"/>
            <a:ext cx="9429751" cy="500062"/>
          </a:xfrm>
          <a:prstGeom prst="rect">
            <a:avLst/>
          </a:prstGeom>
          <a:solidFill>
            <a:srgbClr val="047BC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 name="Google Shape;20;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47BC1"/>
              </a:buClr>
              <a:buSzPts val="3600"/>
              <a:buFont typeface="Calibri"/>
              <a:buNone/>
              <a:defRPr sz="3600">
                <a:solidFill>
                  <a:srgbClr val="047BC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457200" y="1600208"/>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024974"/>
              </a:buClr>
              <a:buSzPts val="1800"/>
              <a:buChar char="•"/>
              <a:defRPr/>
            </a:lvl1pPr>
            <a:lvl2pPr marL="914400" lvl="1" indent="-342900" algn="l">
              <a:lnSpc>
                <a:spcPct val="100000"/>
              </a:lnSpc>
              <a:spcBef>
                <a:spcPts val="360"/>
              </a:spcBef>
              <a:spcAft>
                <a:spcPts val="0"/>
              </a:spcAft>
              <a:buClr>
                <a:srgbClr val="024974"/>
              </a:buClr>
              <a:buSzPts val="1800"/>
              <a:buChar char="–"/>
              <a:defRPr/>
            </a:lvl2pPr>
            <a:lvl3pPr marL="1371600" lvl="2" indent="-342900" algn="l">
              <a:lnSpc>
                <a:spcPct val="100000"/>
              </a:lnSpc>
              <a:spcBef>
                <a:spcPts val="360"/>
              </a:spcBef>
              <a:spcAft>
                <a:spcPts val="0"/>
              </a:spcAft>
              <a:buClr>
                <a:srgbClr val="024974"/>
              </a:buClr>
              <a:buSzPts val="1800"/>
              <a:buChar char="•"/>
              <a:defRPr/>
            </a:lvl3pPr>
            <a:lvl4pPr marL="1828800" lvl="3" indent="-342900" algn="l">
              <a:lnSpc>
                <a:spcPct val="100000"/>
              </a:lnSpc>
              <a:spcBef>
                <a:spcPts val="360"/>
              </a:spcBef>
              <a:spcAft>
                <a:spcPts val="0"/>
              </a:spcAft>
              <a:buClr>
                <a:srgbClr val="024974"/>
              </a:buClr>
              <a:buSzPts val="1800"/>
              <a:buChar char="–"/>
              <a:defRPr/>
            </a:lvl4pPr>
            <a:lvl5pPr marL="2286000" lvl="4" indent="-342900" algn="l">
              <a:lnSpc>
                <a:spcPct val="100000"/>
              </a:lnSpc>
              <a:spcBef>
                <a:spcPts val="360"/>
              </a:spcBef>
              <a:spcAft>
                <a:spcPts val="0"/>
              </a:spcAft>
              <a:buClr>
                <a:srgbClr val="024974"/>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ftr" idx="11"/>
          </p:nvPr>
        </p:nvSpPr>
        <p:spPr>
          <a:xfrm>
            <a:off x="3124200" y="6421469"/>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b="1"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3" name="Google Shape;23;p3" descr="C:\Documents and Settings\Utilisateur\Bureau\docs\Logos\Logo-GSB.png"/>
          <p:cNvPicPr preferRelativeResize="0"/>
          <p:nvPr/>
        </p:nvPicPr>
        <p:blipFill rotWithShape="1">
          <a:blip r:embed="rId2">
            <a:alphaModFix/>
          </a:blip>
          <a:srcRect/>
          <a:stretch/>
        </p:blipFill>
        <p:spPr>
          <a:xfrm>
            <a:off x="196132" y="6444246"/>
            <a:ext cx="453013" cy="324000"/>
          </a:xfrm>
          <a:prstGeom prst="roundRect">
            <a:avLst>
              <a:gd name="adj" fmla="val 16667"/>
            </a:avLst>
          </a:prstGeom>
          <a:noFill/>
          <a:ln>
            <a:noFill/>
          </a:ln>
          <a:effectLst>
            <a:outerShdw blurRad="76200" dist="38100" dir="7800000" algn="tl" rotWithShape="0">
              <a:srgbClr val="000000">
                <a:alpha val="40000"/>
              </a:srgbClr>
            </a:outerShdw>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88839D-9CD3-C01E-6165-937658E9C01F}"/>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EFEE421-DA18-0860-E863-0AC8CC5DF22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4ECEC36-9AFD-41B8-26B4-2424A158DEF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u pied de page 4">
            <a:extLst>
              <a:ext uri="{FF2B5EF4-FFF2-40B4-BE49-F238E27FC236}">
                <a16:creationId xmlns:a16="http://schemas.microsoft.com/office/drawing/2014/main" id="{1B1569B7-BA2C-6C24-4E2F-D2C45490762A}"/>
              </a:ext>
            </a:extLst>
          </p:cNvPr>
          <p:cNvSpPr>
            <a:spLocks noGrp="1"/>
          </p:cNvSpPr>
          <p:nvPr>
            <p:ph type="ftr" sz="quarter" idx="10"/>
          </p:nvPr>
        </p:nvSpPr>
        <p:spPr/>
        <p:txBody>
          <a:bodyPr/>
          <a:lstStyle/>
          <a:p>
            <a:pPr lvl="0"/>
            <a:endParaRPr lang="fr-FR"/>
          </a:p>
        </p:txBody>
      </p:sp>
    </p:spTree>
    <p:extLst>
      <p:ext uri="{BB962C8B-B14F-4D97-AF65-F5344CB8AC3E}">
        <p14:creationId xmlns:p14="http://schemas.microsoft.com/office/powerpoint/2010/main" val="1403519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412FC9-95D0-2E3B-CC09-367D80ABEEF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8E37310-5154-CAAD-7250-D045CE74AF3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a:extLst>
              <a:ext uri="{FF2B5EF4-FFF2-40B4-BE49-F238E27FC236}">
                <a16:creationId xmlns:a16="http://schemas.microsoft.com/office/drawing/2014/main" id="{88EAAF0F-A769-7F22-A677-B71EA35217DF}"/>
              </a:ext>
            </a:extLst>
          </p:cNvPr>
          <p:cNvSpPr>
            <a:spLocks noGrp="1"/>
          </p:cNvSpPr>
          <p:nvPr>
            <p:ph type="ftr" sz="quarter" idx="10"/>
          </p:nvPr>
        </p:nvSpPr>
        <p:spPr/>
        <p:txBody>
          <a:bodyPr/>
          <a:lstStyle/>
          <a:p>
            <a:pPr lvl="0"/>
            <a:endParaRPr lang="fr-FR"/>
          </a:p>
        </p:txBody>
      </p:sp>
    </p:spTree>
    <p:extLst>
      <p:ext uri="{BB962C8B-B14F-4D97-AF65-F5344CB8AC3E}">
        <p14:creationId xmlns:p14="http://schemas.microsoft.com/office/powerpoint/2010/main" val="1567545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DC8DAD4-44FA-D72C-55B8-B759F24B606C}"/>
              </a:ext>
            </a:extLst>
          </p:cNvPr>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8008A32-99FF-FFC3-1B8F-1B7AC4456A46}"/>
              </a:ext>
            </a:extLst>
          </p:cNvPr>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a:extLst>
              <a:ext uri="{FF2B5EF4-FFF2-40B4-BE49-F238E27FC236}">
                <a16:creationId xmlns:a16="http://schemas.microsoft.com/office/drawing/2014/main" id="{06D2967D-D771-B860-DCCE-30B6D48434DB}"/>
              </a:ext>
            </a:extLst>
          </p:cNvPr>
          <p:cNvSpPr>
            <a:spLocks noGrp="1"/>
          </p:cNvSpPr>
          <p:nvPr>
            <p:ph type="ftr" sz="quarter" idx="10"/>
          </p:nvPr>
        </p:nvSpPr>
        <p:spPr/>
        <p:txBody>
          <a:bodyPr/>
          <a:lstStyle/>
          <a:p>
            <a:pPr lvl="0"/>
            <a:endParaRPr lang="fr-FR"/>
          </a:p>
        </p:txBody>
      </p:sp>
    </p:spTree>
    <p:extLst>
      <p:ext uri="{BB962C8B-B14F-4D97-AF65-F5344CB8AC3E}">
        <p14:creationId xmlns:p14="http://schemas.microsoft.com/office/powerpoint/2010/main" val="228815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1677349" y="5085185"/>
            <a:ext cx="6423043" cy="56771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47BC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1649420" y="5504710"/>
            <a:ext cx="6423043" cy="4286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00"/>
              </a:spcBef>
              <a:spcAft>
                <a:spcPts val="0"/>
              </a:spcAft>
              <a:buClr>
                <a:srgbClr val="3FBDE5"/>
              </a:buClr>
              <a:buSzPts val="2000"/>
              <a:buNone/>
              <a:defRPr sz="2000">
                <a:solidFill>
                  <a:srgbClr val="3FBDE5"/>
                </a:solidFill>
                <a:latin typeface="Calibri"/>
                <a:ea typeface="Calibri"/>
                <a:cs typeface="Calibri"/>
                <a:sym typeface="Calibri"/>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pic>
        <p:nvPicPr>
          <p:cNvPr id="27" name="Google Shape;27;p4" descr="New_SUN.png"/>
          <p:cNvPicPr preferRelativeResize="0"/>
          <p:nvPr/>
        </p:nvPicPr>
        <p:blipFill rotWithShape="1">
          <a:blip r:embed="rId2">
            <a:alphaModFix/>
          </a:blip>
          <a:srcRect/>
          <a:stretch/>
        </p:blipFill>
        <p:spPr>
          <a:xfrm>
            <a:off x="434975" y="4290256"/>
            <a:ext cx="2930520" cy="2067702"/>
          </a:xfrm>
          <a:prstGeom prst="rect">
            <a:avLst/>
          </a:prstGeom>
          <a:noFill/>
          <a:ln>
            <a:noFill/>
          </a:ln>
          <a:effectLst>
            <a:outerShdw blurRad="50800" dist="381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28"/>
        <p:cNvGrpSpPr/>
        <p:nvPr/>
      </p:nvGrpSpPr>
      <p:grpSpPr>
        <a:xfrm>
          <a:off x="0" y="0"/>
          <a:ext cx="0" cy="0"/>
          <a:chOff x="0" y="0"/>
          <a:chExt cx="0" cy="0"/>
        </a:xfrm>
      </p:grpSpPr>
      <p:sp>
        <p:nvSpPr>
          <p:cNvPr id="29" name="Google Shape;29;p5"/>
          <p:cNvSpPr/>
          <p:nvPr/>
        </p:nvSpPr>
        <p:spPr>
          <a:xfrm>
            <a:off x="-142876" y="6357939"/>
            <a:ext cx="9429751" cy="500062"/>
          </a:xfrm>
          <a:prstGeom prst="rect">
            <a:avLst/>
          </a:prstGeom>
          <a:solidFill>
            <a:srgbClr val="047BC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 name="Google Shape;30;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47BC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457200" y="1600208"/>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rgbClr val="024974"/>
              </a:buClr>
              <a:buSzPts val="2800"/>
              <a:buChar char="•"/>
              <a:defRPr sz="2800"/>
            </a:lvl1pPr>
            <a:lvl2pPr marL="914400" lvl="1" indent="-381000" algn="l">
              <a:lnSpc>
                <a:spcPct val="100000"/>
              </a:lnSpc>
              <a:spcBef>
                <a:spcPts val="480"/>
              </a:spcBef>
              <a:spcAft>
                <a:spcPts val="0"/>
              </a:spcAft>
              <a:buClr>
                <a:srgbClr val="024974"/>
              </a:buClr>
              <a:buSzPts val="2400"/>
              <a:buChar char="–"/>
              <a:defRPr sz="2400"/>
            </a:lvl2pPr>
            <a:lvl3pPr marL="1371600" lvl="2" indent="-355600" algn="l">
              <a:lnSpc>
                <a:spcPct val="100000"/>
              </a:lnSpc>
              <a:spcBef>
                <a:spcPts val="400"/>
              </a:spcBef>
              <a:spcAft>
                <a:spcPts val="0"/>
              </a:spcAft>
              <a:buClr>
                <a:srgbClr val="024974"/>
              </a:buClr>
              <a:buSzPts val="2000"/>
              <a:buChar char="•"/>
              <a:defRPr sz="2000"/>
            </a:lvl3pPr>
            <a:lvl4pPr marL="1828800" lvl="3" indent="-342900" algn="l">
              <a:lnSpc>
                <a:spcPct val="100000"/>
              </a:lnSpc>
              <a:spcBef>
                <a:spcPts val="360"/>
              </a:spcBef>
              <a:spcAft>
                <a:spcPts val="0"/>
              </a:spcAft>
              <a:buClr>
                <a:srgbClr val="024974"/>
              </a:buClr>
              <a:buSzPts val="1800"/>
              <a:buChar char="–"/>
              <a:defRPr sz="1800"/>
            </a:lvl4pPr>
            <a:lvl5pPr marL="2286000" lvl="4" indent="-342900" algn="l">
              <a:lnSpc>
                <a:spcPct val="100000"/>
              </a:lnSpc>
              <a:spcBef>
                <a:spcPts val="360"/>
              </a:spcBef>
              <a:spcAft>
                <a:spcPts val="0"/>
              </a:spcAft>
              <a:buClr>
                <a:srgbClr val="024974"/>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5"/>
          <p:cNvSpPr txBox="1">
            <a:spLocks noGrp="1"/>
          </p:cNvSpPr>
          <p:nvPr>
            <p:ph type="body" idx="2"/>
          </p:nvPr>
        </p:nvSpPr>
        <p:spPr>
          <a:xfrm>
            <a:off x="4648200" y="1600208"/>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rgbClr val="024974"/>
              </a:buClr>
              <a:buSzPts val="2800"/>
              <a:buChar char="•"/>
              <a:defRPr sz="2800"/>
            </a:lvl1pPr>
            <a:lvl2pPr marL="914400" lvl="1" indent="-381000" algn="l">
              <a:lnSpc>
                <a:spcPct val="100000"/>
              </a:lnSpc>
              <a:spcBef>
                <a:spcPts val="480"/>
              </a:spcBef>
              <a:spcAft>
                <a:spcPts val="0"/>
              </a:spcAft>
              <a:buClr>
                <a:srgbClr val="024974"/>
              </a:buClr>
              <a:buSzPts val="2400"/>
              <a:buChar char="–"/>
              <a:defRPr sz="2400"/>
            </a:lvl2pPr>
            <a:lvl3pPr marL="1371600" lvl="2" indent="-355600" algn="l">
              <a:lnSpc>
                <a:spcPct val="100000"/>
              </a:lnSpc>
              <a:spcBef>
                <a:spcPts val="400"/>
              </a:spcBef>
              <a:spcAft>
                <a:spcPts val="0"/>
              </a:spcAft>
              <a:buClr>
                <a:srgbClr val="024974"/>
              </a:buClr>
              <a:buSzPts val="2000"/>
              <a:buChar char="•"/>
              <a:defRPr sz="2000"/>
            </a:lvl3pPr>
            <a:lvl4pPr marL="1828800" lvl="3" indent="-342900" algn="l">
              <a:lnSpc>
                <a:spcPct val="100000"/>
              </a:lnSpc>
              <a:spcBef>
                <a:spcPts val="360"/>
              </a:spcBef>
              <a:spcAft>
                <a:spcPts val="0"/>
              </a:spcAft>
              <a:buClr>
                <a:srgbClr val="024974"/>
              </a:buClr>
              <a:buSzPts val="1800"/>
              <a:buChar char="–"/>
              <a:defRPr sz="1800"/>
            </a:lvl4pPr>
            <a:lvl5pPr marL="2286000" lvl="4" indent="-342900" algn="l">
              <a:lnSpc>
                <a:spcPct val="100000"/>
              </a:lnSpc>
              <a:spcBef>
                <a:spcPts val="360"/>
              </a:spcBef>
              <a:spcAft>
                <a:spcPts val="0"/>
              </a:spcAft>
              <a:buClr>
                <a:srgbClr val="024974"/>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 name="Google Shape;33;p5"/>
          <p:cNvSpPr txBox="1">
            <a:spLocks noGrp="1"/>
          </p:cNvSpPr>
          <p:nvPr>
            <p:ph type="ftr" idx="11"/>
          </p:nvPr>
        </p:nvSpPr>
        <p:spPr>
          <a:xfrm>
            <a:off x="2143108" y="6421469"/>
            <a:ext cx="485778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4" name="Google Shape;34;p5" descr="C:\Documents and Settings\Utilisateur\Bureau\docs\Logos\Logo-GSB.png"/>
          <p:cNvPicPr preferRelativeResize="0"/>
          <p:nvPr/>
        </p:nvPicPr>
        <p:blipFill rotWithShape="1">
          <a:blip r:embed="rId2">
            <a:alphaModFix/>
          </a:blip>
          <a:srcRect/>
          <a:stretch/>
        </p:blipFill>
        <p:spPr>
          <a:xfrm>
            <a:off x="196132" y="6444246"/>
            <a:ext cx="453013" cy="324000"/>
          </a:xfrm>
          <a:prstGeom prst="roundRect">
            <a:avLst>
              <a:gd name="adj" fmla="val 16667"/>
            </a:avLst>
          </a:prstGeom>
          <a:noFill/>
          <a:ln>
            <a:noFill/>
          </a:ln>
          <a:effectLst>
            <a:outerShdw blurRad="76200" dist="38100" dir="7800000" algn="tl" rotWithShape="0">
              <a:srgbClr val="000000">
                <a:alpha val="40000"/>
              </a:srgb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35"/>
        <p:cNvGrpSpPr/>
        <p:nvPr/>
      </p:nvGrpSpPr>
      <p:grpSpPr>
        <a:xfrm>
          <a:off x="0" y="0"/>
          <a:ext cx="0" cy="0"/>
          <a:chOff x="0" y="0"/>
          <a:chExt cx="0" cy="0"/>
        </a:xfrm>
      </p:grpSpPr>
      <p:sp>
        <p:nvSpPr>
          <p:cNvPr id="36" name="Google Shape;36;p6"/>
          <p:cNvSpPr/>
          <p:nvPr/>
        </p:nvSpPr>
        <p:spPr>
          <a:xfrm>
            <a:off x="-142876" y="6357939"/>
            <a:ext cx="9429751" cy="500062"/>
          </a:xfrm>
          <a:prstGeom prst="rect">
            <a:avLst/>
          </a:prstGeom>
          <a:solidFill>
            <a:srgbClr val="047BC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47BC1"/>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457203"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rgbClr val="024974"/>
              </a:buClr>
              <a:buSzPts val="2400"/>
              <a:buNone/>
              <a:defRPr sz="2400" b="1"/>
            </a:lvl1pPr>
            <a:lvl2pPr marL="914400" lvl="1" indent="-228600" algn="l">
              <a:lnSpc>
                <a:spcPct val="100000"/>
              </a:lnSpc>
              <a:spcBef>
                <a:spcPts val="400"/>
              </a:spcBef>
              <a:spcAft>
                <a:spcPts val="0"/>
              </a:spcAft>
              <a:buClr>
                <a:srgbClr val="024974"/>
              </a:buClr>
              <a:buSzPts val="2000"/>
              <a:buNone/>
              <a:defRPr sz="2000" b="1"/>
            </a:lvl2pPr>
            <a:lvl3pPr marL="1371600" lvl="2" indent="-228600" algn="l">
              <a:lnSpc>
                <a:spcPct val="100000"/>
              </a:lnSpc>
              <a:spcBef>
                <a:spcPts val="360"/>
              </a:spcBef>
              <a:spcAft>
                <a:spcPts val="0"/>
              </a:spcAft>
              <a:buClr>
                <a:srgbClr val="024974"/>
              </a:buClr>
              <a:buSzPts val="1800"/>
              <a:buNone/>
              <a:defRPr sz="1800" b="1"/>
            </a:lvl3pPr>
            <a:lvl4pPr marL="1828800" lvl="3" indent="-228600" algn="l">
              <a:lnSpc>
                <a:spcPct val="100000"/>
              </a:lnSpc>
              <a:spcBef>
                <a:spcPts val="320"/>
              </a:spcBef>
              <a:spcAft>
                <a:spcPts val="0"/>
              </a:spcAft>
              <a:buClr>
                <a:srgbClr val="024974"/>
              </a:buClr>
              <a:buSzPts val="1600"/>
              <a:buNone/>
              <a:defRPr sz="1600" b="1"/>
            </a:lvl4pPr>
            <a:lvl5pPr marL="2286000" lvl="4" indent="-228600" algn="l">
              <a:lnSpc>
                <a:spcPct val="100000"/>
              </a:lnSpc>
              <a:spcBef>
                <a:spcPts val="320"/>
              </a:spcBef>
              <a:spcAft>
                <a:spcPts val="0"/>
              </a:spcAft>
              <a:buClr>
                <a:srgbClr val="024974"/>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457203"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rgbClr val="024974"/>
              </a:buClr>
              <a:buSzPts val="2400"/>
              <a:buChar char="•"/>
              <a:defRPr sz="2400"/>
            </a:lvl1pPr>
            <a:lvl2pPr marL="914400" lvl="1" indent="-355600" algn="l">
              <a:lnSpc>
                <a:spcPct val="100000"/>
              </a:lnSpc>
              <a:spcBef>
                <a:spcPts val="400"/>
              </a:spcBef>
              <a:spcAft>
                <a:spcPts val="0"/>
              </a:spcAft>
              <a:buClr>
                <a:srgbClr val="024974"/>
              </a:buClr>
              <a:buSzPts val="2000"/>
              <a:buChar char="–"/>
              <a:defRPr sz="2000"/>
            </a:lvl2pPr>
            <a:lvl3pPr marL="1371600" lvl="2" indent="-342900" algn="l">
              <a:lnSpc>
                <a:spcPct val="100000"/>
              </a:lnSpc>
              <a:spcBef>
                <a:spcPts val="360"/>
              </a:spcBef>
              <a:spcAft>
                <a:spcPts val="0"/>
              </a:spcAft>
              <a:buClr>
                <a:srgbClr val="024974"/>
              </a:buClr>
              <a:buSzPts val="1800"/>
              <a:buChar char="•"/>
              <a:defRPr sz="1800"/>
            </a:lvl3pPr>
            <a:lvl4pPr marL="1828800" lvl="3" indent="-330200" algn="l">
              <a:lnSpc>
                <a:spcPct val="100000"/>
              </a:lnSpc>
              <a:spcBef>
                <a:spcPts val="320"/>
              </a:spcBef>
              <a:spcAft>
                <a:spcPts val="0"/>
              </a:spcAft>
              <a:buClr>
                <a:srgbClr val="024974"/>
              </a:buClr>
              <a:buSzPts val="1600"/>
              <a:buChar char="–"/>
              <a:defRPr sz="1600"/>
            </a:lvl4pPr>
            <a:lvl5pPr marL="2286000" lvl="4" indent="-330200" algn="l">
              <a:lnSpc>
                <a:spcPct val="100000"/>
              </a:lnSpc>
              <a:spcBef>
                <a:spcPts val="320"/>
              </a:spcBef>
              <a:spcAft>
                <a:spcPts val="0"/>
              </a:spcAft>
              <a:buClr>
                <a:srgbClr val="024974"/>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6"/>
          <p:cNvSpPr txBox="1">
            <a:spLocks noGrp="1"/>
          </p:cNvSpPr>
          <p:nvPr>
            <p:ph type="body" idx="3"/>
          </p:nvPr>
        </p:nvSpPr>
        <p:spPr>
          <a:xfrm>
            <a:off x="464503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rgbClr val="024974"/>
              </a:buClr>
              <a:buSzPts val="2400"/>
              <a:buNone/>
              <a:defRPr sz="2400" b="1"/>
            </a:lvl1pPr>
            <a:lvl2pPr marL="914400" lvl="1" indent="-228600" algn="l">
              <a:lnSpc>
                <a:spcPct val="100000"/>
              </a:lnSpc>
              <a:spcBef>
                <a:spcPts val="400"/>
              </a:spcBef>
              <a:spcAft>
                <a:spcPts val="0"/>
              </a:spcAft>
              <a:buClr>
                <a:srgbClr val="024974"/>
              </a:buClr>
              <a:buSzPts val="2000"/>
              <a:buNone/>
              <a:defRPr sz="2000" b="1"/>
            </a:lvl2pPr>
            <a:lvl3pPr marL="1371600" lvl="2" indent="-228600" algn="l">
              <a:lnSpc>
                <a:spcPct val="100000"/>
              </a:lnSpc>
              <a:spcBef>
                <a:spcPts val="360"/>
              </a:spcBef>
              <a:spcAft>
                <a:spcPts val="0"/>
              </a:spcAft>
              <a:buClr>
                <a:srgbClr val="024974"/>
              </a:buClr>
              <a:buSzPts val="1800"/>
              <a:buNone/>
              <a:defRPr sz="1800" b="1"/>
            </a:lvl3pPr>
            <a:lvl4pPr marL="1828800" lvl="3" indent="-228600" algn="l">
              <a:lnSpc>
                <a:spcPct val="100000"/>
              </a:lnSpc>
              <a:spcBef>
                <a:spcPts val="320"/>
              </a:spcBef>
              <a:spcAft>
                <a:spcPts val="0"/>
              </a:spcAft>
              <a:buClr>
                <a:srgbClr val="024974"/>
              </a:buClr>
              <a:buSzPts val="1600"/>
              <a:buNone/>
              <a:defRPr sz="1600" b="1"/>
            </a:lvl4pPr>
            <a:lvl5pPr marL="2286000" lvl="4" indent="-228600" algn="l">
              <a:lnSpc>
                <a:spcPct val="100000"/>
              </a:lnSpc>
              <a:spcBef>
                <a:spcPts val="320"/>
              </a:spcBef>
              <a:spcAft>
                <a:spcPts val="0"/>
              </a:spcAft>
              <a:buClr>
                <a:srgbClr val="024974"/>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464503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rgbClr val="024974"/>
              </a:buClr>
              <a:buSzPts val="2400"/>
              <a:buChar char="•"/>
              <a:defRPr sz="2400"/>
            </a:lvl1pPr>
            <a:lvl2pPr marL="914400" lvl="1" indent="-355600" algn="l">
              <a:lnSpc>
                <a:spcPct val="100000"/>
              </a:lnSpc>
              <a:spcBef>
                <a:spcPts val="400"/>
              </a:spcBef>
              <a:spcAft>
                <a:spcPts val="0"/>
              </a:spcAft>
              <a:buClr>
                <a:srgbClr val="024974"/>
              </a:buClr>
              <a:buSzPts val="2000"/>
              <a:buChar char="–"/>
              <a:defRPr sz="2000"/>
            </a:lvl2pPr>
            <a:lvl3pPr marL="1371600" lvl="2" indent="-342900" algn="l">
              <a:lnSpc>
                <a:spcPct val="100000"/>
              </a:lnSpc>
              <a:spcBef>
                <a:spcPts val="360"/>
              </a:spcBef>
              <a:spcAft>
                <a:spcPts val="0"/>
              </a:spcAft>
              <a:buClr>
                <a:srgbClr val="024974"/>
              </a:buClr>
              <a:buSzPts val="1800"/>
              <a:buChar char="•"/>
              <a:defRPr sz="1800"/>
            </a:lvl3pPr>
            <a:lvl4pPr marL="1828800" lvl="3" indent="-330200" algn="l">
              <a:lnSpc>
                <a:spcPct val="100000"/>
              </a:lnSpc>
              <a:spcBef>
                <a:spcPts val="320"/>
              </a:spcBef>
              <a:spcAft>
                <a:spcPts val="0"/>
              </a:spcAft>
              <a:buClr>
                <a:srgbClr val="024974"/>
              </a:buClr>
              <a:buSzPts val="1600"/>
              <a:buChar char="–"/>
              <a:defRPr sz="1600"/>
            </a:lvl4pPr>
            <a:lvl5pPr marL="2286000" lvl="4" indent="-330200" algn="l">
              <a:lnSpc>
                <a:spcPct val="100000"/>
              </a:lnSpc>
              <a:spcBef>
                <a:spcPts val="320"/>
              </a:spcBef>
              <a:spcAft>
                <a:spcPts val="0"/>
              </a:spcAft>
              <a:buClr>
                <a:srgbClr val="024974"/>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6"/>
          <p:cNvSpPr txBox="1">
            <a:spLocks noGrp="1"/>
          </p:cNvSpPr>
          <p:nvPr>
            <p:ph type="ftr" idx="11"/>
          </p:nvPr>
        </p:nvSpPr>
        <p:spPr>
          <a:xfrm>
            <a:off x="2143108" y="6421469"/>
            <a:ext cx="485778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3" name="Google Shape;43;p6" descr="C:\Documents and Settings\Utilisateur\Bureau\docs\Logos\Logo-GSB.png"/>
          <p:cNvPicPr preferRelativeResize="0"/>
          <p:nvPr/>
        </p:nvPicPr>
        <p:blipFill rotWithShape="1">
          <a:blip r:embed="rId2">
            <a:alphaModFix/>
          </a:blip>
          <a:srcRect/>
          <a:stretch/>
        </p:blipFill>
        <p:spPr>
          <a:xfrm>
            <a:off x="196132" y="6444246"/>
            <a:ext cx="453013" cy="324000"/>
          </a:xfrm>
          <a:prstGeom prst="roundRect">
            <a:avLst>
              <a:gd name="adj" fmla="val 16667"/>
            </a:avLst>
          </a:prstGeom>
          <a:noFill/>
          <a:ln>
            <a:noFill/>
          </a:ln>
          <a:effectLst>
            <a:outerShdw blurRad="76200" dist="38100" dir="7800000" algn="tl" rotWithShape="0">
              <a:srgbClr val="000000">
                <a:alpha val="40000"/>
              </a:srgb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4"/>
        <p:cNvGrpSpPr/>
        <p:nvPr/>
      </p:nvGrpSpPr>
      <p:grpSpPr>
        <a:xfrm>
          <a:off x="0" y="0"/>
          <a:ext cx="0" cy="0"/>
          <a:chOff x="0" y="0"/>
          <a:chExt cx="0" cy="0"/>
        </a:xfrm>
      </p:grpSpPr>
      <p:sp>
        <p:nvSpPr>
          <p:cNvPr id="45" name="Google Shape;45;p7"/>
          <p:cNvSpPr/>
          <p:nvPr/>
        </p:nvSpPr>
        <p:spPr>
          <a:xfrm>
            <a:off x="-142876" y="6357939"/>
            <a:ext cx="9429751" cy="500062"/>
          </a:xfrm>
          <a:prstGeom prst="rect">
            <a:avLst/>
          </a:prstGeom>
          <a:solidFill>
            <a:srgbClr val="047BC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 name="Google Shape;4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47BC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2143108" y="6421469"/>
            <a:ext cx="485778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8" name="Google Shape;48;p7" descr="C:\Documents and Settings\Utilisateur\Bureau\docs\Logos\Logo-GSB.png"/>
          <p:cNvPicPr preferRelativeResize="0"/>
          <p:nvPr/>
        </p:nvPicPr>
        <p:blipFill rotWithShape="1">
          <a:blip r:embed="rId2">
            <a:alphaModFix/>
          </a:blip>
          <a:srcRect/>
          <a:stretch/>
        </p:blipFill>
        <p:spPr>
          <a:xfrm>
            <a:off x="196132" y="6444246"/>
            <a:ext cx="453013" cy="324000"/>
          </a:xfrm>
          <a:prstGeom prst="roundRect">
            <a:avLst>
              <a:gd name="adj" fmla="val 16667"/>
            </a:avLst>
          </a:prstGeom>
          <a:noFill/>
          <a:ln>
            <a:noFill/>
          </a:ln>
          <a:effectLst>
            <a:outerShdw blurRad="76200" dist="38100" dir="7800000" algn="tl" rotWithShape="0">
              <a:srgbClr val="000000">
                <a:alpha val="40000"/>
              </a:srgb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49"/>
        <p:cNvGrpSpPr/>
        <p:nvPr/>
      </p:nvGrpSpPr>
      <p:grpSpPr>
        <a:xfrm>
          <a:off x="0" y="0"/>
          <a:ext cx="0" cy="0"/>
          <a:chOff x="0" y="0"/>
          <a:chExt cx="0" cy="0"/>
        </a:xfrm>
      </p:grpSpPr>
      <p:sp>
        <p:nvSpPr>
          <p:cNvPr id="50" name="Google Shape;50;p8"/>
          <p:cNvSpPr/>
          <p:nvPr/>
        </p:nvSpPr>
        <p:spPr>
          <a:xfrm>
            <a:off x="-142876" y="6357939"/>
            <a:ext cx="9429751" cy="500062"/>
          </a:xfrm>
          <a:prstGeom prst="rect">
            <a:avLst/>
          </a:prstGeom>
          <a:solidFill>
            <a:srgbClr val="047BC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 name="Google Shape;51;p8"/>
          <p:cNvSpPr txBox="1">
            <a:spLocks noGrp="1"/>
          </p:cNvSpPr>
          <p:nvPr>
            <p:ph type="ftr" idx="11"/>
          </p:nvPr>
        </p:nvSpPr>
        <p:spPr>
          <a:xfrm>
            <a:off x="2143108" y="6421469"/>
            <a:ext cx="485778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2" name="Google Shape;52;p8" descr="C:\Documents and Settings\Utilisateur\Bureau\docs\Logos\Logo-GSB.png"/>
          <p:cNvPicPr preferRelativeResize="0"/>
          <p:nvPr/>
        </p:nvPicPr>
        <p:blipFill rotWithShape="1">
          <a:blip r:embed="rId2">
            <a:alphaModFix/>
          </a:blip>
          <a:srcRect/>
          <a:stretch/>
        </p:blipFill>
        <p:spPr>
          <a:xfrm>
            <a:off x="196132" y="6444246"/>
            <a:ext cx="453013" cy="324000"/>
          </a:xfrm>
          <a:prstGeom prst="roundRect">
            <a:avLst>
              <a:gd name="adj" fmla="val 16667"/>
            </a:avLst>
          </a:prstGeom>
          <a:noFill/>
          <a:ln>
            <a:noFill/>
          </a:ln>
          <a:effectLst>
            <a:outerShdw blurRad="76200" dist="38100" dir="7800000" algn="tl" rotWithShape="0">
              <a:srgbClr val="000000">
                <a:alpha val="40000"/>
              </a:srgbClr>
            </a:outerShdw>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3"/>
        <p:cNvGrpSpPr/>
        <p:nvPr/>
      </p:nvGrpSpPr>
      <p:grpSpPr>
        <a:xfrm>
          <a:off x="0" y="0"/>
          <a:ext cx="0" cy="0"/>
          <a:chOff x="0" y="0"/>
          <a:chExt cx="0" cy="0"/>
        </a:xfrm>
      </p:grpSpPr>
      <p:sp>
        <p:nvSpPr>
          <p:cNvPr id="54" name="Google Shape;54;p9"/>
          <p:cNvSpPr/>
          <p:nvPr/>
        </p:nvSpPr>
        <p:spPr>
          <a:xfrm>
            <a:off x="-142876" y="6357939"/>
            <a:ext cx="9429751" cy="500062"/>
          </a:xfrm>
          <a:prstGeom prst="rect">
            <a:avLst/>
          </a:prstGeom>
          <a:solidFill>
            <a:srgbClr val="047BC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 name="Google Shape;55;p9"/>
          <p:cNvSpPr txBox="1">
            <a:spLocks noGrp="1"/>
          </p:cNvSpPr>
          <p:nvPr>
            <p:ph type="title"/>
          </p:nvPr>
        </p:nvSpPr>
        <p:spPr>
          <a:xfrm>
            <a:off x="45721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47BC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9" y="273058"/>
            <a:ext cx="5111751"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rgbClr val="024974"/>
              </a:buClr>
              <a:buSzPts val="3200"/>
              <a:buChar char="•"/>
              <a:defRPr sz="3200"/>
            </a:lvl1pPr>
            <a:lvl2pPr marL="914400" lvl="1" indent="-406400" algn="l">
              <a:lnSpc>
                <a:spcPct val="100000"/>
              </a:lnSpc>
              <a:spcBef>
                <a:spcPts val="560"/>
              </a:spcBef>
              <a:spcAft>
                <a:spcPts val="0"/>
              </a:spcAft>
              <a:buClr>
                <a:srgbClr val="024974"/>
              </a:buClr>
              <a:buSzPts val="2800"/>
              <a:buChar char="–"/>
              <a:defRPr sz="2800"/>
            </a:lvl2pPr>
            <a:lvl3pPr marL="1371600" lvl="2" indent="-381000" algn="l">
              <a:lnSpc>
                <a:spcPct val="100000"/>
              </a:lnSpc>
              <a:spcBef>
                <a:spcPts val="480"/>
              </a:spcBef>
              <a:spcAft>
                <a:spcPts val="0"/>
              </a:spcAft>
              <a:buClr>
                <a:srgbClr val="024974"/>
              </a:buClr>
              <a:buSzPts val="2400"/>
              <a:buChar char="•"/>
              <a:defRPr sz="2400"/>
            </a:lvl3pPr>
            <a:lvl4pPr marL="1828800" lvl="3" indent="-355600" algn="l">
              <a:lnSpc>
                <a:spcPct val="100000"/>
              </a:lnSpc>
              <a:spcBef>
                <a:spcPts val="400"/>
              </a:spcBef>
              <a:spcAft>
                <a:spcPts val="0"/>
              </a:spcAft>
              <a:buClr>
                <a:srgbClr val="024974"/>
              </a:buClr>
              <a:buSzPts val="2000"/>
              <a:buChar char="–"/>
              <a:defRPr sz="2000"/>
            </a:lvl4pPr>
            <a:lvl5pPr marL="2286000" lvl="4" indent="-355600" algn="l">
              <a:lnSpc>
                <a:spcPct val="100000"/>
              </a:lnSpc>
              <a:spcBef>
                <a:spcPts val="400"/>
              </a:spcBef>
              <a:spcAft>
                <a:spcPts val="0"/>
              </a:spcAft>
              <a:buClr>
                <a:srgbClr val="024974"/>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10" y="1435108"/>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rgbClr val="024974"/>
              </a:buClr>
              <a:buSzPts val="1400"/>
              <a:buNone/>
              <a:defRPr sz="1400"/>
            </a:lvl1pPr>
            <a:lvl2pPr marL="914400" lvl="1" indent="-228600" algn="l">
              <a:lnSpc>
                <a:spcPct val="100000"/>
              </a:lnSpc>
              <a:spcBef>
                <a:spcPts val="240"/>
              </a:spcBef>
              <a:spcAft>
                <a:spcPts val="0"/>
              </a:spcAft>
              <a:buClr>
                <a:srgbClr val="024974"/>
              </a:buClr>
              <a:buSzPts val="1200"/>
              <a:buNone/>
              <a:defRPr sz="1200"/>
            </a:lvl2pPr>
            <a:lvl3pPr marL="1371600" lvl="2" indent="-228600" algn="l">
              <a:lnSpc>
                <a:spcPct val="100000"/>
              </a:lnSpc>
              <a:spcBef>
                <a:spcPts val="200"/>
              </a:spcBef>
              <a:spcAft>
                <a:spcPts val="0"/>
              </a:spcAft>
              <a:buClr>
                <a:srgbClr val="024974"/>
              </a:buClr>
              <a:buSzPts val="1000"/>
              <a:buNone/>
              <a:defRPr sz="1000"/>
            </a:lvl3pPr>
            <a:lvl4pPr marL="1828800" lvl="3" indent="-228600" algn="l">
              <a:lnSpc>
                <a:spcPct val="100000"/>
              </a:lnSpc>
              <a:spcBef>
                <a:spcPts val="180"/>
              </a:spcBef>
              <a:spcAft>
                <a:spcPts val="0"/>
              </a:spcAft>
              <a:buClr>
                <a:srgbClr val="024974"/>
              </a:buClr>
              <a:buSzPts val="900"/>
              <a:buNone/>
              <a:defRPr sz="900"/>
            </a:lvl4pPr>
            <a:lvl5pPr marL="2286000" lvl="4" indent="-228600" algn="l">
              <a:lnSpc>
                <a:spcPct val="100000"/>
              </a:lnSpc>
              <a:spcBef>
                <a:spcPts val="180"/>
              </a:spcBef>
              <a:spcAft>
                <a:spcPts val="0"/>
              </a:spcAft>
              <a:buClr>
                <a:srgbClr val="024974"/>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ftr" idx="11"/>
          </p:nvPr>
        </p:nvSpPr>
        <p:spPr>
          <a:xfrm>
            <a:off x="2143108" y="6421469"/>
            <a:ext cx="485778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9" name="Google Shape;59;p9" descr="C:\Documents and Settings\Utilisateur\Bureau\docs\Logos\Logo-GSB.png"/>
          <p:cNvPicPr preferRelativeResize="0"/>
          <p:nvPr/>
        </p:nvPicPr>
        <p:blipFill rotWithShape="1">
          <a:blip r:embed="rId2">
            <a:alphaModFix/>
          </a:blip>
          <a:srcRect/>
          <a:stretch/>
        </p:blipFill>
        <p:spPr>
          <a:xfrm>
            <a:off x="196132" y="6444246"/>
            <a:ext cx="453013" cy="324000"/>
          </a:xfrm>
          <a:prstGeom prst="roundRect">
            <a:avLst>
              <a:gd name="adj" fmla="val 16667"/>
            </a:avLst>
          </a:prstGeom>
          <a:noFill/>
          <a:ln>
            <a:noFill/>
          </a:ln>
          <a:effectLst>
            <a:outerShdw blurRad="76200" dist="38100" dir="7800000" algn="tl" rotWithShape="0">
              <a:srgbClr val="000000">
                <a:alpha val="40000"/>
              </a:srgbClr>
            </a:out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0"/>
        <p:cNvGrpSpPr/>
        <p:nvPr/>
      </p:nvGrpSpPr>
      <p:grpSpPr>
        <a:xfrm>
          <a:off x="0" y="0"/>
          <a:ext cx="0" cy="0"/>
          <a:chOff x="0" y="0"/>
          <a:chExt cx="0" cy="0"/>
        </a:xfrm>
      </p:grpSpPr>
      <p:sp>
        <p:nvSpPr>
          <p:cNvPr id="61" name="Google Shape;61;p10"/>
          <p:cNvSpPr/>
          <p:nvPr/>
        </p:nvSpPr>
        <p:spPr>
          <a:xfrm>
            <a:off x="-142876" y="6357939"/>
            <a:ext cx="9429751" cy="500062"/>
          </a:xfrm>
          <a:prstGeom prst="rect">
            <a:avLst/>
          </a:prstGeom>
          <a:solidFill>
            <a:srgbClr val="047BC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 name="Google Shape;62;p10"/>
          <p:cNvSpPr txBox="1">
            <a:spLocks noGrp="1"/>
          </p:cNvSpPr>
          <p:nvPr>
            <p:ph type="title"/>
          </p:nvPr>
        </p:nvSpPr>
        <p:spPr>
          <a:xfrm>
            <a:off x="1792288" y="4800601"/>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47BC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9"/>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rgbClr val="024974"/>
              </a:buClr>
              <a:buSzPts val="1400"/>
              <a:buNone/>
              <a:defRPr sz="1400"/>
            </a:lvl1pPr>
            <a:lvl2pPr marL="914400" lvl="1" indent="-228600" algn="l">
              <a:lnSpc>
                <a:spcPct val="100000"/>
              </a:lnSpc>
              <a:spcBef>
                <a:spcPts val="240"/>
              </a:spcBef>
              <a:spcAft>
                <a:spcPts val="0"/>
              </a:spcAft>
              <a:buClr>
                <a:srgbClr val="024974"/>
              </a:buClr>
              <a:buSzPts val="1200"/>
              <a:buNone/>
              <a:defRPr sz="1200"/>
            </a:lvl2pPr>
            <a:lvl3pPr marL="1371600" lvl="2" indent="-228600" algn="l">
              <a:lnSpc>
                <a:spcPct val="100000"/>
              </a:lnSpc>
              <a:spcBef>
                <a:spcPts val="200"/>
              </a:spcBef>
              <a:spcAft>
                <a:spcPts val="0"/>
              </a:spcAft>
              <a:buClr>
                <a:srgbClr val="024974"/>
              </a:buClr>
              <a:buSzPts val="1000"/>
              <a:buNone/>
              <a:defRPr sz="1000"/>
            </a:lvl3pPr>
            <a:lvl4pPr marL="1828800" lvl="3" indent="-228600" algn="l">
              <a:lnSpc>
                <a:spcPct val="100000"/>
              </a:lnSpc>
              <a:spcBef>
                <a:spcPts val="180"/>
              </a:spcBef>
              <a:spcAft>
                <a:spcPts val="0"/>
              </a:spcAft>
              <a:buClr>
                <a:srgbClr val="024974"/>
              </a:buClr>
              <a:buSzPts val="900"/>
              <a:buNone/>
              <a:defRPr sz="900"/>
            </a:lvl4pPr>
            <a:lvl5pPr marL="2286000" lvl="4" indent="-228600" algn="l">
              <a:lnSpc>
                <a:spcPct val="100000"/>
              </a:lnSpc>
              <a:spcBef>
                <a:spcPts val="180"/>
              </a:spcBef>
              <a:spcAft>
                <a:spcPts val="0"/>
              </a:spcAft>
              <a:buClr>
                <a:srgbClr val="024974"/>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ftr" idx="11"/>
          </p:nvPr>
        </p:nvSpPr>
        <p:spPr>
          <a:xfrm>
            <a:off x="2143108" y="6421469"/>
            <a:ext cx="485778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6" name="Google Shape;66;p10" descr="C:\Documents and Settings\Utilisateur\Bureau\docs\Logos\Logo-GSB.png"/>
          <p:cNvPicPr preferRelativeResize="0"/>
          <p:nvPr/>
        </p:nvPicPr>
        <p:blipFill rotWithShape="1">
          <a:blip r:embed="rId2">
            <a:alphaModFix/>
          </a:blip>
          <a:srcRect/>
          <a:stretch/>
        </p:blipFill>
        <p:spPr>
          <a:xfrm>
            <a:off x="196132" y="6444246"/>
            <a:ext cx="453013" cy="324000"/>
          </a:xfrm>
          <a:prstGeom prst="roundRect">
            <a:avLst>
              <a:gd name="adj" fmla="val 16667"/>
            </a:avLst>
          </a:prstGeom>
          <a:noFill/>
          <a:ln>
            <a:noFill/>
          </a:ln>
          <a:effectLst>
            <a:outerShdw blurRad="76200" dist="38100" dir="7800000" algn="tl" rotWithShape="0">
              <a:srgbClr val="000000">
                <a:alpha val="40000"/>
              </a:srgb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47BC1"/>
              </a:buClr>
              <a:buSzPts val="3600"/>
              <a:buFont typeface="Calibri"/>
              <a:buNone/>
              <a:defRPr sz="3600" b="1" i="0" u="none" strike="noStrike" cap="none">
                <a:solidFill>
                  <a:srgbClr val="047BC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8"/>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rgbClr val="024974"/>
              </a:buClr>
              <a:buSzPts val="3200"/>
              <a:buFont typeface="Arial"/>
              <a:buChar char="•"/>
              <a:defRPr sz="3200" b="0" i="0" u="none" strike="noStrike" cap="none">
                <a:solidFill>
                  <a:srgbClr val="024974"/>
                </a:solidFill>
                <a:latin typeface="Calibri"/>
                <a:ea typeface="Calibri"/>
                <a:cs typeface="Calibri"/>
                <a:sym typeface="Calibri"/>
              </a:defRPr>
            </a:lvl1pPr>
            <a:lvl2pPr marL="914400" marR="0" lvl="1" indent="-406400" algn="l" rtl="0">
              <a:lnSpc>
                <a:spcPct val="100000"/>
              </a:lnSpc>
              <a:spcBef>
                <a:spcPts val="560"/>
              </a:spcBef>
              <a:spcAft>
                <a:spcPts val="0"/>
              </a:spcAft>
              <a:buClr>
                <a:srgbClr val="024974"/>
              </a:buClr>
              <a:buSzPts val="2800"/>
              <a:buFont typeface="Arial"/>
              <a:buChar char="–"/>
              <a:defRPr sz="2800" b="0" i="0" u="none" strike="noStrike" cap="none">
                <a:solidFill>
                  <a:srgbClr val="024974"/>
                </a:solidFill>
                <a:latin typeface="Calibri"/>
                <a:ea typeface="Calibri"/>
                <a:cs typeface="Calibri"/>
                <a:sym typeface="Calibri"/>
              </a:defRPr>
            </a:lvl2pPr>
            <a:lvl3pPr marL="1371600" marR="0" lvl="2" indent="-381000" algn="l" rtl="0">
              <a:lnSpc>
                <a:spcPct val="100000"/>
              </a:lnSpc>
              <a:spcBef>
                <a:spcPts val="480"/>
              </a:spcBef>
              <a:spcAft>
                <a:spcPts val="0"/>
              </a:spcAft>
              <a:buClr>
                <a:srgbClr val="024974"/>
              </a:buClr>
              <a:buSzPts val="2400"/>
              <a:buFont typeface="Arial"/>
              <a:buChar char="•"/>
              <a:defRPr sz="2400" b="0" i="0" u="none" strike="noStrike" cap="none">
                <a:solidFill>
                  <a:srgbClr val="024974"/>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024974"/>
              </a:buClr>
              <a:buSzPts val="2000"/>
              <a:buFont typeface="Arial"/>
              <a:buChar char="–"/>
              <a:defRPr sz="2000" b="0" i="0" u="none" strike="noStrike" cap="none">
                <a:solidFill>
                  <a:srgbClr val="024974"/>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024974"/>
              </a:buClr>
              <a:buSzPts val="2000"/>
              <a:buFont typeface="Arial"/>
              <a:buChar char="»"/>
              <a:defRPr sz="2000" b="0" i="0" u="none" strike="noStrike" cap="none">
                <a:solidFill>
                  <a:srgbClr val="024974"/>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ftr" idx="11"/>
          </p:nvPr>
        </p:nvSpPr>
        <p:spPr>
          <a:xfrm>
            <a:off x="2143108" y="6421469"/>
            <a:ext cx="485778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1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19;p3">
            <a:extLst>
              <a:ext uri="{FF2B5EF4-FFF2-40B4-BE49-F238E27FC236}">
                <a16:creationId xmlns:a16="http://schemas.microsoft.com/office/drawing/2014/main" id="{FE4F75A0-5C14-2878-F5FF-3639151B0214}"/>
              </a:ext>
            </a:extLst>
          </p:cNvPr>
          <p:cNvSpPr/>
          <p:nvPr/>
        </p:nvSpPr>
        <p:spPr>
          <a:xfrm>
            <a:off x="-142920" y="6357960"/>
            <a:ext cx="9429480" cy="499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047BC1"/>
          </a:solidFill>
          <a:ln>
            <a:noFill/>
            <a:prstDash val="solid"/>
          </a:ln>
        </p:spPr>
        <p:txBody>
          <a:bodyPr vert="horz" wrap="square" lIns="91440" tIns="45720" rIns="91440" bIns="4572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Arial" pitchFamily="2"/>
            </a:endParaRPr>
          </a:p>
        </p:txBody>
      </p:sp>
      <p:sp>
        <p:nvSpPr>
          <p:cNvPr id="3" name="Google Shape;20;p3">
            <a:extLst>
              <a:ext uri="{FF2B5EF4-FFF2-40B4-BE49-F238E27FC236}">
                <a16:creationId xmlns:a16="http://schemas.microsoft.com/office/drawing/2014/main" id="{8E14E457-CE15-5BDE-1078-B1BD4B36FFCA}"/>
              </a:ext>
            </a:extLst>
          </p:cNvPr>
          <p:cNvSpPr txBox="1">
            <a:spLocks noGrp="1"/>
          </p:cNvSpPr>
          <p:nvPr>
            <p:ph type="title"/>
          </p:nvPr>
        </p:nvSpPr>
        <p:spPr>
          <a:xfrm>
            <a:off x="457200" y="274680"/>
            <a:ext cx="8229240" cy="1142640"/>
          </a:xfrm>
          <a:prstGeom prst="rect">
            <a:avLst/>
          </a:prstGeom>
          <a:noFill/>
          <a:ln>
            <a:noFill/>
          </a:ln>
        </p:spPr>
        <p:txBody>
          <a:bodyPr vert="horz" wrap="square" lIns="91440" tIns="45720" rIns="91440" bIns="45720" anchor="b">
            <a:noAutofit/>
          </a:bodyPr>
          <a:lstStyle/>
          <a:p>
            <a:pPr lvl="0"/>
            <a:r>
              <a:rPr lang="fr-FR"/>
              <a:t>Cliquez pour éditer le format du texte-titre</a:t>
            </a:r>
          </a:p>
        </p:txBody>
      </p:sp>
      <p:sp>
        <p:nvSpPr>
          <p:cNvPr id="4" name="Google Shape;21;p3">
            <a:extLst>
              <a:ext uri="{FF2B5EF4-FFF2-40B4-BE49-F238E27FC236}">
                <a16:creationId xmlns:a16="http://schemas.microsoft.com/office/drawing/2014/main" id="{6FED5948-CE98-E779-745C-16A54183124E}"/>
              </a:ext>
            </a:extLst>
          </p:cNvPr>
          <p:cNvSpPr txBox="1">
            <a:spLocks noGrp="1"/>
          </p:cNvSpPr>
          <p:nvPr>
            <p:ph type="body" idx="1"/>
          </p:nvPr>
        </p:nvSpPr>
        <p:spPr>
          <a:xfrm>
            <a:off x="457200" y="1600200"/>
            <a:ext cx="8229240" cy="4525560"/>
          </a:xfrm>
          <a:prstGeom prst="rect">
            <a:avLst/>
          </a:prstGeom>
          <a:noFill/>
          <a:ln>
            <a:noFill/>
          </a:ln>
        </p:spPr>
        <p:txBody>
          <a:bodyPr vert="horz" wrap="square" lIns="91440" tIns="45720" rIns="91440" bIns="45720" anchor="t">
            <a:noAutofit/>
          </a:bodyPr>
          <a:lstStyle/>
          <a:p>
            <a:pPr lvl="0"/>
            <a:r>
              <a:rPr lang="fr-FR"/>
              <a:t>Cliquez pour éditer le format du plan de texte</a:t>
            </a:r>
          </a:p>
          <a:p>
            <a:pPr lvl="1"/>
            <a:r>
              <a:rPr lang="fr-FR"/>
              <a:t>Second niveau de plan</a:t>
            </a:r>
          </a:p>
          <a:p>
            <a:pPr lvl="2"/>
            <a:r>
              <a:rPr lang="fr-FR"/>
              <a:t>Troisième niveau de plan</a:t>
            </a:r>
          </a:p>
          <a:p>
            <a:pPr lvl="3"/>
            <a:r>
              <a:rPr lang="fr-FR"/>
              <a:t>Quatrième niveau de plan</a:t>
            </a:r>
          </a:p>
          <a:p>
            <a:pPr lvl="4"/>
            <a:r>
              <a:rPr lang="fr-FR"/>
              <a:t>Cinquième niveau de plan</a:t>
            </a:r>
          </a:p>
          <a:p>
            <a:pPr lvl="5"/>
            <a:r>
              <a:rPr lang="fr-FR"/>
              <a:t>Sixième niveau de plan</a:t>
            </a:r>
          </a:p>
          <a:p>
            <a:pPr lvl="6"/>
            <a:r>
              <a:rPr lang="fr-FR"/>
              <a:t>Septième niveau de plan</a:t>
            </a:r>
          </a:p>
          <a:p>
            <a:pPr lvl="7"/>
            <a:r>
              <a:rPr lang="fr-FR"/>
              <a:t>Huitième niveau de plan</a:t>
            </a:r>
          </a:p>
          <a:p>
            <a:pPr lvl="8"/>
            <a:r>
              <a:rPr lang="fr-FR"/>
              <a:t>Neuvième niveau de plan</a:t>
            </a:r>
          </a:p>
        </p:txBody>
      </p:sp>
      <p:sp>
        <p:nvSpPr>
          <p:cNvPr id="5" name="Google Shape;22;p3">
            <a:extLst>
              <a:ext uri="{FF2B5EF4-FFF2-40B4-BE49-F238E27FC236}">
                <a16:creationId xmlns:a16="http://schemas.microsoft.com/office/drawing/2014/main" id="{4E11DD5A-9466-0CD4-E22E-6017D0CAC3CA}"/>
              </a:ext>
            </a:extLst>
          </p:cNvPr>
          <p:cNvSpPr txBox="1">
            <a:spLocks noGrp="1"/>
          </p:cNvSpPr>
          <p:nvPr>
            <p:ph type="ftr" sz="quarter" idx="3"/>
          </p:nvPr>
        </p:nvSpPr>
        <p:spPr>
          <a:xfrm>
            <a:off x="3124079" y="6421320"/>
            <a:ext cx="2895120" cy="364679"/>
          </a:xfrm>
          <a:prstGeom prst="rect">
            <a:avLst/>
          </a:prstGeom>
          <a:noFill/>
          <a:ln>
            <a:noFill/>
          </a:ln>
        </p:spPr>
        <p:txBody>
          <a:bodyPr wrap="square" lIns="91440" tIns="45720" rIns="91440" bIns="45720" anchor="ctr" anchorCtr="0">
            <a:noAutofit/>
          </a:bodyPr>
          <a:lstStyle>
            <a:lvl1pPr lvl="0" rtl="0" hangingPunct="0">
              <a:buNone/>
              <a:tabLst/>
              <a:defRPr lang="fr-FR" sz="2400" kern="1200">
                <a:latin typeface="Times New Roman" pitchFamily="18"/>
                <a:ea typeface="Lucida Sans Unicode" pitchFamily="2"/>
                <a:cs typeface="Tahoma" pitchFamily="2"/>
              </a:defRPr>
            </a:lvl1pPr>
          </a:lstStyle>
          <a:p>
            <a:pPr lvl="0"/>
            <a:endParaRPr lang="fr-FR"/>
          </a:p>
        </p:txBody>
      </p:sp>
      <p:pic>
        <p:nvPicPr>
          <p:cNvPr id="6" name="Google Shape;23;p3">
            <a:extLst>
              <a:ext uri="{FF2B5EF4-FFF2-40B4-BE49-F238E27FC236}">
                <a16:creationId xmlns:a16="http://schemas.microsoft.com/office/drawing/2014/main" id="{3BEF2E02-C520-189F-493B-3DA24A611678}"/>
              </a:ext>
            </a:extLst>
          </p:cNvPr>
          <p:cNvPicPr>
            <a:picLocks noChangeAspect="1"/>
          </p:cNvPicPr>
          <p:nvPr/>
        </p:nvPicPr>
        <p:blipFill>
          <a:blip r:embed="rId13">
            <a:lum/>
            <a:alphaModFix/>
          </a:blip>
          <a:srcRect/>
          <a:stretch>
            <a:fillRect/>
          </a:stretch>
        </p:blipFill>
        <p:spPr>
          <a:xfrm>
            <a:off x="196200" y="6444360"/>
            <a:ext cx="452519" cy="323640"/>
          </a:xfrm>
          <a:prstGeom prst="rect">
            <a:avLst/>
          </a:prstGeom>
          <a:noFill/>
          <a:ln>
            <a:noFill/>
          </a:ln>
        </p:spPr>
      </p:pic>
    </p:spTree>
    <p:extLst>
      <p:ext uri="{BB962C8B-B14F-4D97-AF65-F5344CB8AC3E}">
        <p14:creationId xmlns:p14="http://schemas.microsoft.com/office/powerpoint/2010/main" val="3806943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l" rtl="0" hangingPunct="0">
        <a:lnSpc>
          <a:spcPct val="100000"/>
        </a:lnSpc>
        <a:spcBef>
          <a:spcPts val="0"/>
        </a:spcBef>
        <a:spcAft>
          <a:spcPts val="0"/>
        </a:spcAft>
        <a:buNone/>
        <a:tabLst/>
        <a:defRPr lang="fr-FR" sz="3600" b="0" i="0" u="none" strike="noStrike" kern="1200" spc="0">
          <a:ln>
            <a:noFill/>
          </a:ln>
          <a:solidFill>
            <a:srgbClr val="000000"/>
          </a:solidFill>
          <a:latin typeface="Arial" pitchFamily="18"/>
          <a:ea typeface="Arial" pitchFamily="2"/>
          <a:cs typeface="Arial" pitchFamily="2"/>
        </a:defRPr>
      </a:lvl1pPr>
    </p:titleStyle>
    <p:bodyStyle>
      <a:lvl1pPr marL="0" marR="0" lvl="0" indent="0" algn="l" rtl="0" hangingPunct="0">
        <a:lnSpc>
          <a:spcPct val="100000"/>
        </a:lnSpc>
        <a:spcBef>
          <a:spcPts val="360"/>
        </a:spcBef>
        <a:spcAft>
          <a:spcPts val="0"/>
        </a:spcAft>
        <a:buNone/>
        <a:tabLst/>
        <a:defRPr lang="fr-FR" sz="1400" b="0" i="0" u="none" strike="noStrike" kern="1200" spc="0">
          <a:ln>
            <a:noFill/>
          </a:ln>
          <a:solidFill>
            <a:srgbClr val="000000"/>
          </a:solidFill>
          <a:latin typeface="Arial" pitchFamily="18"/>
          <a:ea typeface="Arial" pitchFamily="2"/>
          <a:cs typeface="Arial" pitchFamily="2"/>
        </a:defRPr>
      </a:lvl1pPr>
      <a:lvl2pPr marL="0" marR="0" lvl="1" indent="0" algn="l" rtl="0" hangingPunct="0">
        <a:lnSpc>
          <a:spcPct val="100000"/>
        </a:lnSpc>
        <a:spcBef>
          <a:spcPts val="360"/>
        </a:spcBef>
        <a:spcAft>
          <a:spcPts val="0"/>
        </a:spcAft>
        <a:buSzPct val="75000"/>
        <a:buFont typeface="StarSymbol"/>
        <a:buChar char="–"/>
        <a:tabLst/>
        <a:defRPr lang="fr-FR" sz="1400" b="0" i="0" u="none" strike="noStrike" kern="1200" spc="0">
          <a:ln>
            <a:noFill/>
          </a:ln>
          <a:solidFill>
            <a:srgbClr val="000000"/>
          </a:solidFill>
          <a:latin typeface="Arial" pitchFamily="18"/>
          <a:ea typeface="Arial" pitchFamily="2"/>
          <a:cs typeface="Arial" pitchFamily="2"/>
        </a:defRPr>
      </a:lvl2pPr>
      <a:lvl3pPr marL="0" marR="0" lvl="2" indent="0" algn="l" rtl="0" hangingPunct="0">
        <a:lnSpc>
          <a:spcPct val="100000"/>
        </a:lnSpc>
        <a:spcBef>
          <a:spcPts val="360"/>
        </a:spcBef>
        <a:spcAft>
          <a:spcPts val="0"/>
        </a:spcAft>
        <a:buSzPct val="45000"/>
        <a:buFont typeface="StarSymbol"/>
        <a:buChar char="●"/>
        <a:tabLst/>
        <a:defRPr lang="fr-FR" sz="1400" b="0" i="0" u="none" strike="noStrike" kern="1200" spc="0">
          <a:ln>
            <a:noFill/>
          </a:ln>
          <a:solidFill>
            <a:srgbClr val="000000"/>
          </a:solidFill>
          <a:latin typeface="Arial" pitchFamily="18"/>
          <a:ea typeface="Arial" pitchFamily="2"/>
          <a:cs typeface="Arial" pitchFamily="2"/>
        </a:defRPr>
      </a:lvl3pPr>
      <a:lvl4pPr marL="0" marR="0" lvl="3" indent="0" algn="l" rtl="0" hangingPunct="0">
        <a:lnSpc>
          <a:spcPct val="100000"/>
        </a:lnSpc>
        <a:spcBef>
          <a:spcPts val="360"/>
        </a:spcBef>
        <a:spcAft>
          <a:spcPts val="0"/>
        </a:spcAft>
        <a:buSzPct val="75000"/>
        <a:buFont typeface="StarSymbol"/>
        <a:buChar char="–"/>
        <a:tabLst/>
        <a:defRPr lang="fr-FR" sz="1400" b="0" i="0" u="none" strike="noStrike" kern="1200" spc="0">
          <a:ln>
            <a:noFill/>
          </a:ln>
          <a:solidFill>
            <a:srgbClr val="000000"/>
          </a:solidFill>
          <a:latin typeface="Arial" pitchFamily="18"/>
          <a:ea typeface="Arial" pitchFamily="2"/>
          <a:cs typeface="Arial" pitchFamily="2"/>
        </a:defRPr>
      </a:lvl4pPr>
      <a:lvl5pPr marL="0" marR="0" lvl="4" indent="0" algn="l" rtl="0" hangingPunct="0">
        <a:lnSpc>
          <a:spcPct val="100000"/>
        </a:lnSpc>
        <a:spcBef>
          <a:spcPts val="360"/>
        </a:spcBef>
        <a:spcAft>
          <a:spcPts val="0"/>
        </a:spcAft>
        <a:buSzPct val="45000"/>
        <a:buFont typeface="StarSymbol"/>
        <a:buChar char="●"/>
        <a:tabLst/>
        <a:defRPr lang="fr-FR" sz="1400" b="0" i="0" u="none" strike="noStrike" kern="1200" spc="0">
          <a:ln>
            <a:noFill/>
          </a:ln>
          <a:solidFill>
            <a:srgbClr val="000000"/>
          </a:solidFill>
          <a:latin typeface="Arial" pitchFamily="18"/>
          <a:ea typeface="Arial" pitchFamily="2"/>
          <a:cs typeface="Arial" pitchFamily="2"/>
        </a:defRPr>
      </a:lvl5pPr>
      <a:lvl6pPr marL="0" marR="0" lvl="5" indent="0" algn="l" rtl="0" hangingPunct="0">
        <a:lnSpc>
          <a:spcPct val="100000"/>
        </a:lnSpc>
        <a:spcBef>
          <a:spcPts val="360"/>
        </a:spcBef>
        <a:spcAft>
          <a:spcPts val="0"/>
        </a:spcAft>
        <a:buSzPct val="45000"/>
        <a:buFont typeface="StarSymbol"/>
        <a:buChar char="●"/>
        <a:tabLst/>
        <a:defRPr lang="fr-FR" sz="1400" b="0" i="0" u="none" strike="noStrike" kern="1200" spc="0">
          <a:ln>
            <a:noFill/>
          </a:ln>
          <a:solidFill>
            <a:srgbClr val="000000"/>
          </a:solidFill>
          <a:latin typeface="Arial" pitchFamily="18"/>
          <a:ea typeface="Arial" pitchFamily="2"/>
          <a:cs typeface="Arial" pitchFamily="2"/>
        </a:defRPr>
      </a:lvl6pPr>
      <a:lvl7pPr marL="0" marR="0" lvl="6" indent="0" algn="l" rtl="0" hangingPunct="0">
        <a:lnSpc>
          <a:spcPct val="100000"/>
        </a:lnSpc>
        <a:spcBef>
          <a:spcPts val="360"/>
        </a:spcBef>
        <a:spcAft>
          <a:spcPts val="0"/>
        </a:spcAft>
        <a:buSzPct val="45000"/>
        <a:buFont typeface="StarSymbol"/>
        <a:buChar char="●"/>
        <a:tabLst/>
        <a:defRPr lang="fr-FR" sz="1400" b="0" i="0" u="none" strike="noStrike" kern="1200" spc="0">
          <a:ln>
            <a:noFill/>
          </a:ln>
          <a:solidFill>
            <a:srgbClr val="000000"/>
          </a:solidFill>
          <a:latin typeface="Arial" pitchFamily="18"/>
          <a:ea typeface="Arial" pitchFamily="2"/>
          <a:cs typeface="Arial" pitchFamily="2"/>
        </a:defRPr>
      </a:lvl7pPr>
      <a:lvl8pPr marL="0" marR="0" lvl="7" indent="0" algn="l" rtl="0" hangingPunct="0">
        <a:lnSpc>
          <a:spcPct val="100000"/>
        </a:lnSpc>
        <a:spcBef>
          <a:spcPts val="360"/>
        </a:spcBef>
        <a:spcAft>
          <a:spcPts val="0"/>
        </a:spcAft>
        <a:buSzPct val="45000"/>
        <a:buFont typeface="StarSymbol"/>
        <a:buChar char="●"/>
        <a:tabLst/>
        <a:defRPr lang="fr-FR" sz="1400" b="0" i="0" u="none" strike="noStrike" kern="1200" spc="0">
          <a:ln>
            <a:noFill/>
          </a:ln>
          <a:solidFill>
            <a:srgbClr val="000000"/>
          </a:solidFill>
          <a:latin typeface="Arial" pitchFamily="18"/>
          <a:ea typeface="Arial" pitchFamily="2"/>
          <a:cs typeface="Arial" pitchFamily="2"/>
        </a:defRPr>
      </a:lvl8pPr>
      <a:lvl9pPr marL="0" marR="0" lvl="8" indent="0" algn="l" rtl="0" hangingPunct="0">
        <a:lnSpc>
          <a:spcPct val="100000"/>
        </a:lnSpc>
        <a:spcBef>
          <a:spcPts val="360"/>
        </a:spcBef>
        <a:spcAft>
          <a:spcPts val="0"/>
        </a:spcAft>
        <a:buSzPct val="45000"/>
        <a:buFont typeface="StarSymbol"/>
        <a:buChar char="●"/>
        <a:tabLst/>
        <a:defRPr lang="fr-FR" sz="1400" b="0" i="0" u="none" strike="noStrike" kern="1200" spc="0">
          <a:ln>
            <a:noFill/>
          </a:ln>
          <a:solidFill>
            <a:srgbClr val="000000"/>
          </a:solidFill>
          <a:latin typeface="Arial" pitchFamily="18"/>
          <a:ea typeface="Arial" pitchFamily="2"/>
          <a:cs typeface="Arial" pitchFamily="2"/>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3"/>
          <p:cNvSpPr txBox="1">
            <a:spLocks noGrp="1"/>
          </p:cNvSpPr>
          <p:nvPr>
            <p:ph type="ctrTitle"/>
          </p:nvPr>
        </p:nvSpPr>
        <p:spPr>
          <a:xfrm>
            <a:off x="683568" y="1772816"/>
            <a:ext cx="7772400" cy="1944216"/>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047BC1"/>
              </a:buClr>
              <a:buSzPts val="3600"/>
              <a:buFont typeface="Times New Roman"/>
              <a:buNone/>
            </a:pPr>
            <a:r>
              <a:rPr lang="fr-FR"/>
              <a:t>Présentation du programme</a:t>
            </a:r>
            <a:br>
              <a:rPr lang="fr-FR"/>
            </a:br>
            <a:r>
              <a:rPr lang="fr-FR"/>
              <a:t>ARS / Siel Bleu</a:t>
            </a:r>
            <a:br>
              <a:rPr lang="fr-FR"/>
            </a:br>
            <a:r>
              <a:rPr lang="fr-FR"/>
              <a:t> 2023</a:t>
            </a:r>
            <a:endParaRPr/>
          </a:p>
        </p:txBody>
      </p:sp>
      <p:sp>
        <p:nvSpPr>
          <p:cNvPr id="84" name="Google Shape;84;p13"/>
          <p:cNvSpPr txBox="1">
            <a:spLocks noGrp="1"/>
          </p:cNvSpPr>
          <p:nvPr>
            <p:ph type="subTitle" idx="1"/>
          </p:nvPr>
        </p:nvSpPr>
        <p:spPr>
          <a:xfrm>
            <a:off x="1187624" y="4077072"/>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3FBDE5"/>
              </a:buClr>
              <a:buSzPts val="2000"/>
              <a:buNone/>
            </a:pPr>
            <a:endParaRPr b="1"/>
          </a:p>
          <a:p>
            <a:pPr marL="0" lvl="0" indent="0" algn="ctr" rtl="0">
              <a:lnSpc>
                <a:spcPct val="100000"/>
              </a:lnSpc>
              <a:spcBef>
                <a:spcPts val="560"/>
              </a:spcBef>
              <a:spcAft>
                <a:spcPts val="0"/>
              </a:spcAft>
              <a:buClr>
                <a:srgbClr val="3FBDE5"/>
              </a:buClr>
              <a:buSzPts val="2800"/>
              <a:buFont typeface="Arial"/>
              <a:buNone/>
            </a:pPr>
            <a:r>
              <a:rPr lang="fr-FR" sz="2800" b="1"/>
              <a:t>Programme d’Activité Physique Adaptée et Santé en EHPAD</a:t>
            </a:r>
            <a:endParaRPr/>
          </a:p>
        </p:txBody>
      </p:sp>
      <p:sp>
        <p:nvSpPr>
          <p:cNvPr id="85" name="Google Shape;85;p13"/>
          <p:cNvSpPr/>
          <p:nvPr/>
        </p:nvSpPr>
        <p:spPr>
          <a:xfrm>
            <a:off x="-210300" y="0"/>
            <a:ext cx="9631800" cy="1412700"/>
          </a:xfrm>
          <a:prstGeom prst="rect">
            <a:avLst/>
          </a:prstGeom>
          <a:solidFill>
            <a:srgbClr val="047BC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6" name="Google Shape;86;p13"/>
          <p:cNvPicPr preferRelativeResize="0"/>
          <p:nvPr/>
        </p:nvPicPr>
        <p:blipFill rotWithShape="1">
          <a:blip r:embed="rId3">
            <a:alphaModFix/>
          </a:blip>
          <a:srcRect/>
          <a:stretch/>
        </p:blipFill>
        <p:spPr>
          <a:xfrm>
            <a:off x="0" y="0"/>
            <a:ext cx="1412700" cy="14127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363A56-FD7B-C891-4A33-BA948B3C0438}"/>
              </a:ext>
            </a:extLst>
          </p:cNvPr>
          <p:cNvSpPr>
            <a:spLocks noGrp="1"/>
          </p:cNvSpPr>
          <p:nvPr>
            <p:ph type="title"/>
          </p:nvPr>
        </p:nvSpPr>
        <p:spPr/>
        <p:txBody>
          <a:bodyPr/>
          <a:lstStyle/>
          <a:p>
            <a:r>
              <a:rPr lang="fr-FR" dirty="0"/>
              <a:t>Activités proposées :</a:t>
            </a:r>
            <a:br>
              <a:rPr lang="fr-FR" dirty="0"/>
            </a:br>
            <a:endParaRPr lang="fr-FR" dirty="0"/>
          </a:p>
        </p:txBody>
      </p:sp>
      <p:sp>
        <p:nvSpPr>
          <p:cNvPr id="3" name="Espace réservé du texte 2">
            <a:extLst>
              <a:ext uri="{FF2B5EF4-FFF2-40B4-BE49-F238E27FC236}">
                <a16:creationId xmlns:a16="http://schemas.microsoft.com/office/drawing/2014/main" id="{10AEA1EF-C484-394C-7FD0-5A2F33E3E653}"/>
              </a:ext>
            </a:extLst>
          </p:cNvPr>
          <p:cNvSpPr>
            <a:spLocks noGrp="1"/>
          </p:cNvSpPr>
          <p:nvPr>
            <p:ph type="body" idx="1"/>
          </p:nvPr>
        </p:nvSpPr>
        <p:spPr/>
        <p:txBody>
          <a:bodyPr/>
          <a:lstStyle/>
          <a:p>
            <a:pPr marL="483870" lvl="0" indent="-457200" algn="l" rtl="0">
              <a:lnSpc>
                <a:spcPct val="80000"/>
              </a:lnSpc>
              <a:spcBef>
                <a:spcPts val="544"/>
              </a:spcBef>
              <a:spcAft>
                <a:spcPts val="0"/>
              </a:spcAft>
              <a:buClr>
                <a:srgbClr val="024974"/>
              </a:buClr>
              <a:buSzPts val="2300"/>
              <a:buFontTx/>
              <a:buChar char="-"/>
            </a:pPr>
            <a:r>
              <a:rPr lang="fr-FR" sz="3200" dirty="0">
                <a:solidFill>
                  <a:schemeClr val="hlink"/>
                </a:solidFill>
                <a:uFill>
                  <a:noFill/>
                </a:uFill>
                <a:hlinkClick r:id="rId2"/>
              </a:rPr>
              <a:t>Gym sur chaise</a:t>
            </a:r>
            <a:br>
              <a:rPr lang="fr-FR" sz="3200" dirty="0">
                <a:solidFill>
                  <a:schemeClr val="hlink"/>
                </a:solidFill>
                <a:uFill>
                  <a:noFill/>
                </a:uFill>
                <a:hlinkClick r:id="rId2"/>
              </a:rPr>
            </a:br>
            <a:endParaRPr lang="fr-FR" dirty="0">
              <a:solidFill>
                <a:schemeClr val="hlink"/>
              </a:solidFill>
              <a:uFill>
                <a:noFill/>
              </a:uFill>
              <a:hlinkClick r:id="rId2"/>
            </a:endParaRPr>
          </a:p>
          <a:p>
            <a:pPr marL="483870" lvl="0" indent="-457200" algn="l" rtl="0">
              <a:lnSpc>
                <a:spcPct val="80000"/>
              </a:lnSpc>
              <a:spcBef>
                <a:spcPts val="544"/>
              </a:spcBef>
              <a:spcAft>
                <a:spcPts val="0"/>
              </a:spcAft>
              <a:buClr>
                <a:srgbClr val="024974"/>
              </a:buClr>
              <a:buSzPts val="2300"/>
              <a:buFontTx/>
              <a:buChar char="-"/>
            </a:pPr>
            <a:r>
              <a:rPr lang="fr-FR" sz="3200" dirty="0">
                <a:solidFill>
                  <a:schemeClr val="hlink"/>
                </a:solidFill>
                <a:uFill>
                  <a:noFill/>
                </a:uFill>
                <a:hlinkClick r:id="rId2"/>
              </a:rPr>
              <a:t>Gym équilibre</a:t>
            </a:r>
            <a:br>
              <a:rPr lang="fr-FR" sz="3200" dirty="0">
                <a:solidFill>
                  <a:schemeClr val="hlink"/>
                </a:solidFill>
                <a:uFill>
                  <a:noFill/>
                </a:uFill>
                <a:hlinkClick r:id="rId2"/>
              </a:rPr>
            </a:br>
            <a:endParaRPr lang="fr-FR" dirty="0">
              <a:hlinkClick r:id="rId2"/>
            </a:endParaRPr>
          </a:p>
          <a:p>
            <a:pPr marL="483870" lvl="0" indent="-457200" algn="l" rtl="0">
              <a:lnSpc>
                <a:spcPct val="80000"/>
              </a:lnSpc>
              <a:spcBef>
                <a:spcPts val="544"/>
              </a:spcBef>
              <a:spcAft>
                <a:spcPts val="0"/>
              </a:spcAft>
              <a:buClr>
                <a:srgbClr val="024974"/>
              </a:buClr>
              <a:buSzPts val="2300"/>
              <a:buFontTx/>
              <a:buChar char="-"/>
            </a:pPr>
            <a:r>
              <a:rPr lang="fr-FR" sz="3200" dirty="0">
                <a:solidFill>
                  <a:schemeClr val="hlink"/>
                </a:solidFill>
                <a:uFill>
                  <a:noFill/>
                </a:uFill>
                <a:hlinkClick r:id="rId2"/>
              </a:rPr>
              <a:t>Gym Alzheimer</a:t>
            </a:r>
            <a:br>
              <a:rPr lang="fr-FR" sz="3200" dirty="0">
                <a:solidFill>
                  <a:schemeClr val="hlink"/>
                </a:solidFill>
                <a:uFill>
                  <a:noFill/>
                </a:uFill>
                <a:hlinkClick r:id="rId2"/>
              </a:rPr>
            </a:br>
            <a:endParaRPr lang="fr-FR" dirty="0">
              <a:hlinkClick r:id="rId2"/>
            </a:endParaRPr>
          </a:p>
          <a:p>
            <a:pPr marL="483870" lvl="0" indent="-457200" algn="l" rtl="0">
              <a:lnSpc>
                <a:spcPct val="80000"/>
              </a:lnSpc>
              <a:spcBef>
                <a:spcPts val="544"/>
              </a:spcBef>
              <a:spcAft>
                <a:spcPts val="0"/>
              </a:spcAft>
              <a:buClr>
                <a:srgbClr val="024974"/>
              </a:buClr>
              <a:buSzPts val="2300"/>
              <a:buFontTx/>
              <a:buChar char="-"/>
            </a:pPr>
            <a:r>
              <a:rPr lang="fr-FR" sz="3200" dirty="0">
                <a:solidFill>
                  <a:schemeClr val="hlink"/>
                </a:solidFill>
                <a:uFill>
                  <a:noFill/>
                </a:uFill>
                <a:hlinkClick r:id="rId2"/>
              </a:rPr>
              <a:t>Gym autour de la table </a:t>
            </a:r>
            <a:endParaRPr lang="fr-FR" sz="3200" dirty="0"/>
          </a:p>
          <a:p>
            <a:endParaRPr lang="fr-FR" dirty="0"/>
          </a:p>
        </p:txBody>
      </p:sp>
    </p:spTree>
    <p:extLst>
      <p:ext uri="{BB962C8B-B14F-4D97-AF65-F5344CB8AC3E}">
        <p14:creationId xmlns:p14="http://schemas.microsoft.com/office/powerpoint/2010/main" val="201535319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467544" y="-16076"/>
            <a:ext cx="82296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47BC1"/>
              </a:buClr>
              <a:buSzPts val="3600"/>
              <a:buFont typeface="Calibri"/>
              <a:buNone/>
            </a:pPr>
            <a:r>
              <a:rPr lang="fr-FR"/>
              <a:t>Nos activités en EHPAD : Gym sur Chaise</a:t>
            </a:r>
            <a:endParaRPr/>
          </a:p>
        </p:txBody>
      </p:sp>
      <p:sp>
        <p:nvSpPr>
          <p:cNvPr id="128" name="Google Shape;128;p19"/>
          <p:cNvSpPr txBox="1">
            <a:spLocks noGrp="1"/>
          </p:cNvSpPr>
          <p:nvPr>
            <p:ph type="body" idx="1"/>
          </p:nvPr>
        </p:nvSpPr>
        <p:spPr>
          <a:xfrm>
            <a:off x="457200" y="1600208"/>
            <a:ext cx="8229600" cy="45259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24974"/>
              </a:buClr>
              <a:buSzPts val="3200"/>
              <a:buNone/>
            </a:pPr>
            <a:endParaRPr/>
          </a:p>
          <a:p>
            <a:pPr marL="0" lvl="0" indent="0" algn="l" rtl="0">
              <a:lnSpc>
                <a:spcPct val="100000"/>
              </a:lnSpc>
              <a:spcBef>
                <a:spcPts val="640"/>
              </a:spcBef>
              <a:spcAft>
                <a:spcPts val="0"/>
              </a:spcAft>
              <a:buClr>
                <a:srgbClr val="024974"/>
              </a:buClr>
              <a:buSzPts val="3200"/>
              <a:buNone/>
            </a:pPr>
            <a:endParaRPr/>
          </a:p>
        </p:txBody>
      </p:sp>
      <p:grpSp>
        <p:nvGrpSpPr>
          <p:cNvPr id="129" name="Google Shape;129;p19"/>
          <p:cNvGrpSpPr/>
          <p:nvPr/>
        </p:nvGrpSpPr>
        <p:grpSpPr>
          <a:xfrm>
            <a:off x="2540402" y="1397402"/>
            <a:ext cx="4063194" cy="4063194"/>
            <a:chOff x="1016402" y="402"/>
            <a:chExt cx="4063194" cy="4063194"/>
          </a:xfrm>
        </p:grpSpPr>
        <p:sp>
          <p:nvSpPr>
            <p:cNvPr id="130" name="Google Shape;130;p19"/>
            <p:cNvSpPr/>
            <p:nvPr/>
          </p:nvSpPr>
          <p:spPr>
            <a:xfrm>
              <a:off x="1920875" y="904875"/>
              <a:ext cx="2254249" cy="2254249"/>
            </a:xfrm>
            <a:prstGeom prst="ellipse">
              <a:avLst/>
            </a:prstGeom>
            <a:solidFill>
              <a:schemeClr val="accent1">
                <a:alpha val="49411"/>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19"/>
            <p:cNvSpPr txBox="1"/>
            <p:nvPr/>
          </p:nvSpPr>
          <p:spPr>
            <a:xfrm>
              <a:off x="2251002" y="1235002"/>
              <a:ext cx="1593995" cy="1593995"/>
            </a:xfrm>
            <a:prstGeom prst="rect">
              <a:avLst/>
            </a:prstGeom>
            <a:noFill/>
            <a:ln>
              <a:noFill/>
            </a:ln>
          </p:spPr>
          <p:txBody>
            <a:bodyPr spcFirstLastPara="1" wrap="square" lIns="35550" tIns="35550" rIns="35550" bIns="35550"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fr-FR" sz="2800" b="0" i="0" u="none" strike="noStrike" cap="none">
                  <a:solidFill>
                    <a:schemeClr val="dk1"/>
                  </a:solidFill>
                  <a:latin typeface="Calibri"/>
                  <a:ea typeface="Calibri"/>
                  <a:cs typeface="Calibri"/>
                  <a:sym typeface="Calibri"/>
                </a:rPr>
                <a:t>Personnes à mobilité réduite</a:t>
              </a:r>
              <a:endParaRPr sz="2800" b="0" i="0" u="none" strike="noStrike" cap="none">
                <a:solidFill>
                  <a:schemeClr val="dk1"/>
                </a:solidFill>
                <a:latin typeface="Calibri"/>
                <a:ea typeface="Calibri"/>
                <a:cs typeface="Calibri"/>
                <a:sym typeface="Calibri"/>
              </a:endParaRPr>
            </a:p>
          </p:txBody>
        </p:sp>
        <p:sp>
          <p:nvSpPr>
            <p:cNvPr id="132" name="Google Shape;132;p19"/>
            <p:cNvSpPr/>
            <p:nvPr/>
          </p:nvSpPr>
          <p:spPr>
            <a:xfrm>
              <a:off x="2484437" y="402"/>
              <a:ext cx="1127124" cy="1127124"/>
            </a:xfrm>
            <a:prstGeom prst="ellipse">
              <a:avLst/>
            </a:prstGeom>
            <a:solidFill>
              <a:schemeClr val="accent1">
                <a:alpha val="49411"/>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19"/>
            <p:cNvSpPr txBox="1"/>
            <p:nvPr/>
          </p:nvSpPr>
          <p:spPr>
            <a:xfrm>
              <a:off x="2649500" y="165465"/>
              <a:ext cx="796998" cy="796998"/>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fr-FR" sz="1100" b="0" i="0" u="none" strike="noStrike" cap="none">
                  <a:solidFill>
                    <a:schemeClr val="dk1"/>
                  </a:solidFill>
                  <a:latin typeface="Calibri"/>
                  <a:ea typeface="Calibri"/>
                  <a:cs typeface="Calibri"/>
                  <a:sym typeface="Calibri"/>
                </a:rPr>
                <a:t>Capacité en lien avec les gestes quotidiens</a:t>
              </a:r>
              <a:endParaRPr sz="1100" b="0" i="0" u="none" strike="noStrike" cap="none">
                <a:solidFill>
                  <a:schemeClr val="dk1"/>
                </a:solidFill>
                <a:latin typeface="Calibri"/>
                <a:ea typeface="Calibri"/>
                <a:cs typeface="Calibri"/>
                <a:sym typeface="Calibri"/>
              </a:endParaRPr>
            </a:p>
          </p:txBody>
        </p:sp>
        <p:sp>
          <p:nvSpPr>
            <p:cNvPr id="134" name="Google Shape;134;p19"/>
            <p:cNvSpPr/>
            <p:nvPr/>
          </p:nvSpPr>
          <p:spPr>
            <a:xfrm>
              <a:off x="3952472" y="1468437"/>
              <a:ext cx="1127124" cy="1127124"/>
            </a:xfrm>
            <a:prstGeom prst="ellipse">
              <a:avLst/>
            </a:prstGeom>
            <a:solidFill>
              <a:schemeClr val="accent1">
                <a:alpha val="49411"/>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19"/>
            <p:cNvSpPr txBox="1"/>
            <p:nvPr/>
          </p:nvSpPr>
          <p:spPr>
            <a:xfrm>
              <a:off x="4117535" y="1633500"/>
              <a:ext cx="796998" cy="796998"/>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fr-FR" sz="1100" b="0" i="0" u="none" strike="noStrike" cap="none">
                  <a:solidFill>
                    <a:schemeClr val="dk1"/>
                  </a:solidFill>
                  <a:latin typeface="Calibri"/>
                  <a:ea typeface="Calibri"/>
                  <a:cs typeface="Calibri"/>
                  <a:sym typeface="Calibri"/>
                </a:rPr>
                <a:t>Cognitif et mémoire</a:t>
              </a:r>
              <a:endParaRPr sz="1100" b="0" i="0" u="none" strike="noStrike" cap="none">
                <a:solidFill>
                  <a:schemeClr val="dk1"/>
                </a:solidFill>
                <a:latin typeface="Calibri"/>
                <a:ea typeface="Calibri"/>
                <a:cs typeface="Calibri"/>
                <a:sym typeface="Calibri"/>
              </a:endParaRPr>
            </a:p>
          </p:txBody>
        </p:sp>
        <p:sp>
          <p:nvSpPr>
            <p:cNvPr id="136" name="Google Shape;136;p19"/>
            <p:cNvSpPr/>
            <p:nvPr/>
          </p:nvSpPr>
          <p:spPr>
            <a:xfrm>
              <a:off x="2484437" y="2936472"/>
              <a:ext cx="1127124" cy="1127124"/>
            </a:xfrm>
            <a:prstGeom prst="ellipse">
              <a:avLst/>
            </a:prstGeom>
            <a:solidFill>
              <a:schemeClr val="accent1">
                <a:alpha val="49411"/>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19"/>
            <p:cNvSpPr txBox="1"/>
            <p:nvPr/>
          </p:nvSpPr>
          <p:spPr>
            <a:xfrm>
              <a:off x="2649500" y="3101535"/>
              <a:ext cx="796998" cy="796998"/>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fr-FR" sz="1100" b="0" i="0" u="none" strike="noStrike" cap="none">
                  <a:solidFill>
                    <a:schemeClr val="dk1"/>
                  </a:solidFill>
                  <a:latin typeface="Calibri"/>
                  <a:ea typeface="Calibri"/>
                  <a:cs typeface="Calibri"/>
                  <a:sym typeface="Calibri"/>
                </a:rPr>
                <a:t>Fonction sociale</a:t>
              </a:r>
              <a:endParaRPr sz="1100" b="0" i="0" u="none" strike="noStrike" cap="none">
                <a:solidFill>
                  <a:schemeClr val="dk1"/>
                </a:solidFill>
                <a:latin typeface="Calibri"/>
                <a:ea typeface="Calibri"/>
                <a:cs typeface="Calibri"/>
                <a:sym typeface="Calibri"/>
              </a:endParaRPr>
            </a:p>
          </p:txBody>
        </p:sp>
        <p:sp>
          <p:nvSpPr>
            <p:cNvPr id="138" name="Google Shape;138;p19"/>
            <p:cNvSpPr/>
            <p:nvPr/>
          </p:nvSpPr>
          <p:spPr>
            <a:xfrm>
              <a:off x="1016402" y="1468437"/>
              <a:ext cx="1127124" cy="1127124"/>
            </a:xfrm>
            <a:prstGeom prst="ellipse">
              <a:avLst/>
            </a:prstGeom>
            <a:solidFill>
              <a:schemeClr val="accent1">
                <a:alpha val="49411"/>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19"/>
            <p:cNvSpPr txBox="1"/>
            <p:nvPr/>
          </p:nvSpPr>
          <p:spPr>
            <a:xfrm>
              <a:off x="1181465" y="1633500"/>
              <a:ext cx="796998" cy="796998"/>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fr-FR" sz="1100" b="0" i="0" u="none" strike="noStrike" cap="none">
                  <a:solidFill>
                    <a:schemeClr val="dk1"/>
                  </a:solidFill>
                  <a:latin typeface="Calibri"/>
                  <a:ea typeface="Calibri"/>
                  <a:cs typeface="Calibri"/>
                  <a:sym typeface="Calibri"/>
                </a:rPr>
                <a:t>Identification à l’intérieur d’un groupe</a:t>
              </a:r>
              <a:endParaRPr sz="1100" b="0" i="0" u="none" strike="noStrike" cap="none">
                <a:solidFill>
                  <a:schemeClr val="dk1"/>
                </a:solidFill>
                <a:latin typeface="Calibri"/>
                <a:ea typeface="Calibri"/>
                <a:cs typeface="Calibri"/>
                <a:sym typeface="Calibri"/>
              </a:endParaRPr>
            </a:p>
          </p:txBody>
        </p:sp>
      </p:grpSp>
      <p:sp>
        <p:nvSpPr>
          <p:cNvPr id="140" name="Google Shape;140;p19"/>
          <p:cNvSpPr txBox="1"/>
          <p:nvPr/>
        </p:nvSpPr>
        <p:spPr>
          <a:xfrm>
            <a:off x="2423526" y="1660158"/>
            <a:ext cx="1232132"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1" name="Google Shape;141;p19"/>
          <p:cNvSpPr txBox="1"/>
          <p:nvPr/>
        </p:nvSpPr>
        <p:spPr>
          <a:xfrm flipH="1">
            <a:off x="5144634" y="1886248"/>
            <a:ext cx="1970505"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000000"/>
                </a:solidFill>
                <a:latin typeface="Calibri"/>
                <a:ea typeface="Calibri"/>
                <a:cs typeface="Calibri"/>
                <a:sym typeface="Calibri"/>
              </a:rPr>
              <a:t>15 personnes maximum</a:t>
            </a:r>
            <a:endParaRPr sz="1800" b="0" i="0" u="none" strike="noStrike" cap="none">
              <a:solidFill>
                <a:srgbClr val="000000"/>
              </a:solidFill>
              <a:latin typeface="Calibri"/>
              <a:ea typeface="Calibri"/>
              <a:cs typeface="Calibri"/>
              <a:sym typeface="Calibri"/>
            </a:endParaRPr>
          </a:p>
        </p:txBody>
      </p:sp>
      <p:sp>
        <p:nvSpPr>
          <p:cNvPr id="142" name="Google Shape;142;p19"/>
          <p:cNvSpPr txBox="1"/>
          <p:nvPr/>
        </p:nvSpPr>
        <p:spPr>
          <a:xfrm>
            <a:off x="2743052" y="2167989"/>
            <a:ext cx="1296144"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1F497D"/>
                </a:solidFill>
                <a:latin typeface="Calibri"/>
                <a:ea typeface="Calibri"/>
                <a:cs typeface="Calibri"/>
                <a:sym typeface="Calibri"/>
              </a:rPr>
              <a:t>Fluidité des gestes</a:t>
            </a:r>
            <a:endParaRPr sz="1800" b="0" i="0" u="none" strike="noStrike" cap="none">
              <a:solidFill>
                <a:srgbClr val="1F497D"/>
              </a:solidFill>
              <a:latin typeface="Calibri"/>
              <a:ea typeface="Calibri"/>
              <a:cs typeface="Calibri"/>
              <a:sym typeface="Calibri"/>
            </a:endParaRPr>
          </a:p>
        </p:txBody>
      </p:sp>
      <p:sp>
        <p:nvSpPr>
          <p:cNvPr id="143" name="Google Shape;143;p19"/>
          <p:cNvSpPr txBox="1"/>
          <p:nvPr/>
        </p:nvSpPr>
        <p:spPr>
          <a:xfrm>
            <a:off x="1115616" y="3960594"/>
            <a:ext cx="1944216"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C5D8F1"/>
                </a:solidFill>
                <a:latin typeface="Calibri"/>
                <a:ea typeface="Calibri"/>
                <a:cs typeface="Calibri"/>
                <a:sym typeface="Calibri"/>
              </a:rPr>
              <a:t>résistance</a:t>
            </a:r>
            <a:endParaRPr sz="1800" b="0" i="0" u="none" strike="noStrike" cap="none">
              <a:solidFill>
                <a:srgbClr val="C5D8F1"/>
              </a:solidFill>
              <a:latin typeface="Calibri"/>
              <a:ea typeface="Calibri"/>
              <a:cs typeface="Calibri"/>
              <a:sym typeface="Calibri"/>
            </a:endParaRPr>
          </a:p>
        </p:txBody>
      </p:sp>
      <p:sp>
        <p:nvSpPr>
          <p:cNvPr id="144" name="Google Shape;144;p19"/>
          <p:cNvSpPr txBox="1"/>
          <p:nvPr/>
        </p:nvSpPr>
        <p:spPr>
          <a:xfrm>
            <a:off x="5242931" y="4935655"/>
            <a:ext cx="1872208"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9BBB59"/>
                </a:solidFill>
                <a:latin typeface="Calibri"/>
                <a:ea typeface="Calibri"/>
                <a:cs typeface="Calibri"/>
                <a:sym typeface="Calibri"/>
              </a:rPr>
              <a:t>Stimulation verbale</a:t>
            </a:r>
            <a:endParaRPr sz="1800" b="0" i="0" u="none" strike="noStrike" cap="none">
              <a:solidFill>
                <a:srgbClr val="9BBB59"/>
              </a:solidFill>
              <a:latin typeface="Calibri"/>
              <a:ea typeface="Calibri"/>
              <a:cs typeface="Calibri"/>
              <a:sym typeface="Calibri"/>
            </a:endParaRPr>
          </a:p>
        </p:txBody>
      </p:sp>
      <p:sp>
        <p:nvSpPr>
          <p:cNvPr id="145" name="Google Shape;145;p19"/>
          <p:cNvSpPr txBox="1"/>
          <p:nvPr/>
        </p:nvSpPr>
        <p:spPr>
          <a:xfrm>
            <a:off x="5337798" y="4247274"/>
            <a:ext cx="1584176"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8064A2"/>
                </a:solidFill>
                <a:latin typeface="Calibri"/>
                <a:ea typeface="Calibri"/>
                <a:cs typeface="Calibri"/>
                <a:sym typeface="Calibri"/>
              </a:rPr>
              <a:t>Mouvements fins</a:t>
            </a:r>
            <a:endParaRPr sz="1800" b="0" i="0" u="none" strike="noStrike" cap="none">
              <a:solidFill>
                <a:srgbClr val="8064A2"/>
              </a:solidFill>
              <a:latin typeface="Calibri"/>
              <a:ea typeface="Calibri"/>
              <a:cs typeface="Calibri"/>
              <a:sym typeface="Calibri"/>
            </a:endParaRPr>
          </a:p>
        </p:txBody>
      </p:sp>
      <p:sp>
        <p:nvSpPr>
          <p:cNvPr id="146" name="Google Shape;146;p19"/>
          <p:cNvSpPr txBox="1"/>
          <p:nvPr/>
        </p:nvSpPr>
        <p:spPr>
          <a:xfrm>
            <a:off x="2155280" y="4305472"/>
            <a:ext cx="1872208"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C0504D"/>
                </a:solidFill>
                <a:latin typeface="Calibri"/>
                <a:ea typeface="Calibri"/>
                <a:cs typeface="Calibri"/>
                <a:sym typeface="Calibri"/>
              </a:rPr>
              <a:t>Respiration, relaxation</a:t>
            </a:r>
            <a:endParaRPr sz="1800" b="0" i="0" u="none" strike="noStrike" cap="none">
              <a:solidFill>
                <a:srgbClr val="C0504D"/>
              </a:solidFill>
              <a:latin typeface="Calibri"/>
              <a:ea typeface="Calibri"/>
              <a:cs typeface="Calibri"/>
              <a:sym typeface="Calibri"/>
            </a:endParaRPr>
          </a:p>
        </p:txBody>
      </p:sp>
      <p:pic>
        <p:nvPicPr>
          <p:cNvPr id="147" name="Google Shape;147;p19" descr="Gym sur chaise"/>
          <p:cNvPicPr preferRelativeResize="0"/>
          <p:nvPr/>
        </p:nvPicPr>
        <p:blipFill rotWithShape="1">
          <a:blip r:embed="rId3">
            <a:alphaModFix/>
          </a:blip>
          <a:srcRect/>
          <a:stretch/>
        </p:blipFill>
        <p:spPr>
          <a:xfrm>
            <a:off x="155574" y="2312005"/>
            <a:ext cx="2184178" cy="1892109"/>
          </a:xfrm>
          <a:prstGeom prst="rect">
            <a:avLst/>
          </a:prstGeom>
          <a:noFill/>
          <a:ln>
            <a:noFill/>
          </a:ln>
        </p:spPr>
      </p:pic>
      <p:pic>
        <p:nvPicPr>
          <p:cNvPr id="148" name="Google Shape;148;p19" descr="http://91.68.209.11/bmi/referensiel.com/assets/img/etapes/exercice_252/miniature_exercice_252.png"/>
          <p:cNvPicPr preferRelativeResize="0"/>
          <p:nvPr/>
        </p:nvPicPr>
        <p:blipFill rotWithShape="1">
          <a:blip r:embed="rId4">
            <a:alphaModFix/>
          </a:blip>
          <a:srcRect/>
          <a:stretch/>
        </p:blipFill>
        <p:spPr>
          <a:xfrm>
            <a:off x="6732240" y="1553240"/>
            <a:ext cx="2095500" cy="952500"/>
          </a:xfrm>
          <a:prstGeom prst="rect">
            <a:avLst/>
          </a:prstGeom>
          <a:noFill/>
          <a:ln>
            <a:noFill/>
          </a:ln>
        </p:spPr>
      </p:pic>
      <p:pic>
        <p:nvPicPr>
          <p:cNvPr id="149" name="Google Shape;149;p19" descr="http://91.68.209.8/bmi/referensiel.com/assets/img/etapes/exercice_230/miniature_exercice_230.png"/>
          <p:cNvPicPr preferRelativeResize="0"/>
          <p:nvPr/>
        </p:nvPicPr>
        <p:blipFill rotWithShape="1">
          <a:blip r:embed="rId5">
            <a:alphaModFix/>
          </a:blip>
          <a:srcRect/>
          <a:stretch/>
        </p:blipFill>
        <p:spPr>
          <a:xfrm>
            <a:off x="6921974" y="3008094"/>
            <a:ext cx="2095500" cy="952500"/>
          </a:xfrm>
          <a:prstGeom prst="rect">
            <a:avLst/>
          </a:prstGeom>
          <a:noFill/>
          <a:ln>
            <a:noFill/>
          </a:ln>
        </p:spPr>
      </p:pic>
      <p:pic>
        <p:nvPicPr>
          <p:cNvPr id="150" name="Google Shape;150;p19" descr="http://91.68.209.12/bmi/referensiel.com/assets/img/etapes/exercice_124/miniature_exercice_124.png"/>
          <p:cNvPicPr preferRelativeResize="0"/>
          <p:nvPr/>
        </p:nvPicPr>
        <p:blipFill rotWithShape="1">
          <a:blip r:embed="rId6">
            <a:alphaModFix/>
          </a:blip>
          <a:srcRect/>
          <a:stretch/>
        </p:blipFill>
        <p:spPr>
          <a:xfrm>
            <a:off x="6732240" y="4572895"/>
            <a:ext cx="2095500" cy="952500"/>
          </a:xfrm>
          <a:prstGeom prst="rect">
            <a:avLst/>
          </a:prstGeom>
          <a:noFill/>
          <a:ln>
            <a:noFill/>
          </a:ln>
        </p:spPr>
      </p:pic>
      <p:pic>
        <p:nvPicPr>
          <p:cNvPr id="151" name="Google Shape;151;p19"/>
          <p:cNvPicPr preferRelativeResize="0"/>
          <p:nvPr/>
        </p:nvPicPr>
        <p:blipFill rotWithShape="1">
          <a:blip r:embed="rId7">
            <a:alphaModFix/>
          </a:blip>
          <a:srcRect/>
          <a:stretch/>
        </p:blipFill>
        <p:spPr>
          <a:xfrm>
            <a:off x="91450" y="6269650"/>
            <a:ext cx="649324" cy="64932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0"/>
          <p:cNvSpPr txBox="1">
            <a:spLocks noGrp="1"/>
          </p:cNvSpPr>
          <p:nvPr>
            <p:ph type="title"/>
          </p:nvPr>
        </p:nvSpPr>
        <p:spPr>
          <a:xfrm>
            <a:off x="529267" y="0"/>
            <a:ext cx="82296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47BC1"/>
              </a:buClr>
              <a:buSzPts val="3600"/>
              <a:buFont typeface="Calibri"/>
              <a:buNone/>
            </a:pPr>
            <a:r>
              <a:rPr lang="fr-FR"/>
              <a:t>Nos activités en EHPAD : Equilibre en bleu</a:t>
            </a:r>
            <a:endParaRPr/>
          </a:p>
        </p:txBody>
      </p:sp>
      <p:grpSp>
        <p:nvGrpSpPr>
          <p:cNvPr id="157" name="Google Shape;157;p20"/>
          <p:cNvGrpSpPr/>
          <p:nvPr/>
        </p:nvGrpSpPr>
        <p:grpSpPr>
          <a:xfrm>
            <a:off x="2310505" y="1608818"/>
            <a:ext cx="4522989" cy="4507936"/>
            <a:chOff x="1853305" y="8618"/>
            <a:chExt cx="4522989" cy="4507936"/>
          </a:xfrm>
        </p:grpSpPr>
        <p:sp>
          <p:nvSpPr>
            <p:cNvPr id="158" name="Google Shape;158;p20"/>
            <p:cNvSpPr/>
            <p:nvPr/>
          </p:nvSpPr>
          <p:spPr>
            <a:xfrm>
              <a:off x="2813143" y="1123045"/>
              <a:ext cx="2603312" cy="2603312"/>
            </a:xfrm>
            <a:prstGeom prst="ellipse">
              <a:avLst/>
            </a:prstGeom>
            <a:solidFill>
              <a:schemeClr val="accent1">
                <a:alpha val="49411"/>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20"/>
            <p:cNvSpPr txBox="1"/>
            <p:nvPr/>
          </p:nvSpPr>
          <p:spPr>
            <a:xfrm>
              <a:off x="3194389" y="1504291"/>
              <a:ext cx="1840820" cy="184082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fr-FR" sz="3200" b="0" i="0" u="none" strike="noStrike" cap="none">
                  <a:solidFill>
                    <a:schemeClr val="dk1"/>
                  </a:solidFill>
                  <a:latin typeface="Calibri"/>
                  <a:ea typeface="Calibri"/>
                  <a:cs typeface="Calibri"/>
                  <a:sym typeface="Calibri"/>
                </a:rPr>
                <a:t>Personnes qui marchent</a:t>
              </a:r>
              <a:endParaRPr sz="3200" b="0" i="0" u="none" strike="noStrike" cap="none">
                <a:solidFill>
                  <a:srgbClr val="000000"/>
                </a:solidFill>
                <a:latin typeface="Arial"/>
                <a:ea typeface="Arial"/>
                <a:cs typeface="Arial"/>
                <a:sym typeface="Arial"/>
              </a:endParaRPr>
            </a:p>
          </p:txBody>
        </p:sp>
        <p:sp>
          <p:nvSpPr>
            <p:cNvPr id="160" name="Google Shape;160;p20"/>
            <p:cNvSpPr/>
            <p:nvPr/>
          </p:nvSpPr>
          <p:spPr>
            <a:xfrm>
              <a:off x="3449907" y="8618"/>
              <a:ext cx="1301656" cy="1301656"/>
            </a:xfrm>
            <a:prstGeom prst="ellipse">
              <a:avLst/>
            </a:prstGeom>
            <a:solidFill>
              <a:schemeClr val="accent1">
                <a:alpha val="49411"/>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20"/>
            <p:cNvSpPr txBox="1"/>
            <p:nvPr/>
          </p:nvSpPr>
          <p:spPr>
            <a:xfrm>
              <a:off x="3640530" y="199241"/>
              <a:ext cx="920410" cy="920410"/>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fr-FR" sz="1500" b="0" i="0" u="none" strike="noStrike" cap="none">
                  <a:solidFill>
                    <a:schemeClr val="dk1"/>
                  </a:solidFill>
                  <a:latin typeface="Calibri"/>
                  <a:ea typeface="Calibri"/>
                  <a:cs typeface="Calibri"/>
                  <a:sym typeface="Calibri"/>
                </a:rPr>
                <a:t>Confiance en soi</a:t>
              </a:r>
              <a:endParaRPr sz="1500" b="0" i="0" u="none" strike="noStrike" cap="none">
                <a:solidFill>
                  <a:schemeClr val="dk1"/>
                </a:solidFill>
                <a:latin typeface="Calibri"/>
                <a:ea typeface="Calibri"/>
                <a:cs typeface="Calibri"/>
                <a:sym typeface="Calibri"/>
              </a:endParaRPr>
            </a:p>
          </p:txBody>
        </p:sp>
        <p:sp>
          <p:nvSpPr>
            <p:cNvPr id="162" name="Google Shape;162;p20"/>
            <p:cNvSpPr/>
            <p:nvPr/>
          </p:nvSpPr>
          <p:spPr>
            <a:xfrm>
              <a:off x="5074638" y="1250536"/>
              <a:ext cx="1301656" cy="1301656"/>
            </a:xfrm>
            <a:prstGeom prst="ellipse">
              <a:avLst/>
            </a:prstGeom>
            <a:solidFill>
              <a:schemeClr val="accent1">
                <a:alpha val="49411"/>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20"/>
            <p:cNvSpPr txBox="1"/>
            <p:nvPr/>
          </p:nvSpPr>
          <p:spPr>
            <a:xfrm>
              <a:off x="5265261" y="1441159"/>
              <a:ext cx="920410" cy="920410"/>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fr-FR" sz="1500" b="0" i="0" u="none" strike="noStrike" cap="none">
                  <a:solidFill>
                    <a:schemeClr val="dk1"/>
                  </a:solidFill>
                  <a:latin typeface="Calibri"/>
                  <a:ea typeface="Calibri"/>
                  <a:cs typeface="Calibri"/>
                  <a:sym typeface="Calibri"/>
                </a:rPr>
                <a:t>Réflexes </a:t>
              </a:r>
              <a:endParaRPr sz="1500" b="0" i="0" u="none" strike="noStrike" cap="none">
                <a:solidFill>
                  <a:schemeClr val="dk1"/>
                </a:solidFill>
                <a:latin typeface="Calibri"/>
                <a:ea typeface="Calibri"/>
                <a:cs typeface="Calibri"/>
                <a:sym typeface="Calibri"/>
              </a:endParaRPr>
            </a:p>
          </p:txBody>
        </p:sp>
        <p:sp>
          <p:nvSpPr>
            <p:cNvPr id="164" name="Google Shape;164;p20"/>
            <p:cNvSpPr/>
            <p:nvPr/>
          </p:nvSpPr>
          <p:spPr>
            <a:xfrm>
              <a:off x="4471151" y="3214898"/>
              <a:ext cx="1301656" cy="1301656"/>
            </a:xfrm>
            <a:prstGeom prst="ellipse">
              <a:avLst/>
            </a:prstGeom>
            <a:solidFill>
              <a:schemeClr val="accent1">
                <a:alpha val="49411"/>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20"/>
            <p:cNvSpPr txBox="1"/>
            <p:nvPr/>
          </p:nvSpPr>
          <p:spPr>
            <a:xfrm>
              <a:off x="4661774" y="3405521"/>
              <a:ext cx="920410" cy="920410"/>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fr-FR" sz="1500" b="0" i="0" u="none" strike="noStrike" cap="none">
                  <a:solidFill>
                    <a:schemeClr val="dk1"/>
                  </a:solidFill>
                  <a:latin typeface="Calibri"/>
                  <a:ea typeface="Calibri"/>
                  <a:cs typeface="Calibri"/>
                  <a:sym typeface="Calibri"/>
                </a:rPr>
                <a:t>Renfort musculaire</a:t>
              </a:r>
              <a:endParaRPr sz="1500" b="0" i="0" u="none" strike="noStrike" cap="none">
                <a:solidFill>
                  <a:schemeClr val="dk1"/>
                </a:solidFill>
                <a:latin typeface="Calibri"/>
                <a:ea typeface="Calibri"/>
                <a:cs typeface="Calibri"/>
                <a:sym typeface="Calibri"/>
              </a:endParaRPr>
            </a:p>
          </p:txBody>
        </p:sp>
        <p:sp>
          <p:nvSpPr>
            <p:cNvPr id="166" name="Google Shape;166;p20"/>
            <p:cNvSpPr/>
            <p:nvPr/>
          </p:nvSpPr>
          <p:spPr>
            <a:xfrm>
              <a:off x="2386601" y="3196954"/>
              <a:ext cx="1301656" cy="1301656"/>
            </a:xfrm>
            <a:prstGeom prst="ellipse">
              <a:avLst/>
            </a:prstGeom>
            <a:solidFill>
              <a:schemeClr val="accent1">
                <a:alpha val="49411"/>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20"/>
            <p:cNvSpPr txBox="1"/>
            <p:nvPr/>
          </p:nvSpPr>
          <p:spPr>
            <a:xfrm>
              <a:off x="2577224" y="3387577"/>
              <a:ext cx="920410" cy="920410"/>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fr-FR" sz="1500" b="0" i="0" u="none" strike="noStrike" cap="none">
                  <a:solidFill>
                    <a:schemeClr val="dk1"/>
                  </a:solidFill>
                  <a:latin typeface="Calibri"/>
                  <a:ea typeface="Calibri"/>
                  <a:cs typeface="Calibri"/>
                  <a:sym typeface="Calibri"/>
                </a:rPr>
                <a:t>Facteurs de l’équilibre</a:t>
              </a:r>
              <a:endParaRPr sz="1500" b="0" i="0" u="none" strike="noStrike" cap="none">
                <a:solidFill>
                  <a:schemeClr val="dk1"/>
                </a:solidFill>
                <a:latin typeface="Calibri"/>
                <a:ea typeface="Calibri"/>
                <a:cs typeface="Calibri"/>
                <a:sym typeface="Calibri"/>
              </a:endParaRPr>
            </a:p>
          </p:txBody>
        </p:sp>
        <p:sp>
          <p:nvSpPr>
            <p:cNvPr id="168" name="Google Shape;168;p20"/>
            <p:cNvSpPr/>
            <p:nvPr/>
          </p:nvSpPr>
          <p:spPr>
            <a:xfrm>
              <a:off x="1853305" y="1250536"/>
              <a:ext cx="1301656" cy="1301656"/>
            </a:xfrm>
            <a:prstGeom prst="ellipse">
              <a:avLst/>
            </a:prstGeom>
            <a:solidFill>
              <a:schemeClr val="accent1">
                <a:alpha val="49411"/>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20"/>
            <p:cNvSpPr txBox="1"/>
            <p:nvPr/>
          </p:nvSpPr>
          <p:spPr>
            <a:xfrm>
              <a:off x="2043928" y="1441159"/>
              <a:ext cx="920410" cy="920410"/>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fr-FR" sz="1500" b="0" i="0" u="none" strike="noStrike" cap="none">
                  <a:solidFill>
                    <a:schemeClr val="dk1"/>
                  </a:solidFill>
                  <a:latin typeface="Calibri"/>
                  <a:ea typeface="Calibri"/>
                  <a:cs typeface="Calibri"/>
                  <a:sym typeface="Calibri"/>
                </a:rPr>
                <a:t>Marche</a:t>
              </a:r>
              <a:endParaRPr sz="1500" b="0" i="0" u="none" strike="noStrike" cap="none">
                <a:solidFill>
                  <a:schemeClr val="dk1"/>
                </a:solidFill>
                <a:latin typeface="Calibri"/>
                <a:ea typeface="Calibri"/>
                <a:cs typeface="Calibri"/>
                <a:sym typeface="Calibri"/>
              </a:endParaRPr>
            </a:p>
          </p:txBody>
        </p:sp>
      </p:grpSp>
      <p:sp>
        <p:nvSpPr>
          <p:cNvPr id="170" name="Google Shape;170;p20"/>
          <p:cNvSpPr txBox="1"/>
          <p:nvPr/>
        </p:nvSpPr>
        <p:spPr>
          <a:xfrm>
            <a:off x="2051720" y="2157859"/>
            <a:ext cx="1800200"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000000"/>
                </a:solidFill>
                <a:latin typeface="Calibri"/>
                <a:ea typeface="Calibri"/>
                <a:cs typeface="Calibri"/>
                <a:sym typeface="Calibri"/>
              </a:rPr>
              <a:t>12 personnes maximum</a:t>
            </a:r>
            <a:endParaRPr sz="1800" b="0" i="0" u="none" strike="noStrike" cap="none">
              <a:solidFill>
                <a:srgbClr val="000000"/>
              </a:solidFill>
              <a:latin typeface="Calibri"/>
              <a:ea typeface="Calibri"/>
              <a:cs typeface="Calibri"/>
              <a:sym typeface="Calibri"/>
            </a:endParaRPr>
          </a:p>
        </p:txBody>
      </p:sp>
      <p:sp>
        <p:nvSpPr>
          <p:cNvPr id="171" name="Google Shape;171;p20"/>
          <p:cNvSpPr txBox="1"/>
          <p:nvPr/>
        </p:nvSpPr>
        <p:spPr>
          <a:xfrm>
            <a:off x="5483844" y="2287062"/>
            <a:ext cx="2448272"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 name="Google Shape;172;p20"/>
          <p:cNvSpPr txBox="1"/>
          <p:nvPr/>
        </p:nvSpPr>
        <p:spPr>
          <a:xfrm>
            <a:off x="899592" y="3889856"/>
            <a:ext cx="1728192"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F79646"/>
                </a:solidFill>
                <a:latin typeface="Calibri"/>
                <a:ea typeface="Calibri"/>
                <a:cs typeface="Calibri"/>
                <a:sym typeface="Calibri"/>
              </a:rPr>
              <a:t>Souplesse</a:t>
            </a:r>
            <a:endParaRPr sz="1800" b="0" i="0" u="none" strike="noStrike" cap="none">
              <a:solidFill>
                <a:srgbClr val="F79646"/>
              </a:solidFill>
              <a:latin typeface="Calibri"/>
              <a:ea typeface="Calibri"/>
              <a:cs typeface="Calibri"/>
              <a:sym typeface="Calibri"/>
            </a:endParaRPr>
          </a:p>
        </p:txBody>
      </p:sp>
      <p:sp>
        <p:nvSpPr>
          <p:cNvPr id="173" name="Google Shape;173;p20"/>
          <p:cNvSpPr txBox="1"/>
          <p:nvPr/>
        </p:nvSpPr>
        <p:spPr>
          <a:xfrm>
            <a:off x="1331640" y="4405754"/>
            <a:ext cx="2088232"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4BACC6"/>
                </a:solidFill>
                <a:latin typeface="Calibri"/>
                <a:ea typeface="Calibri"/>
                <a:cs typeface="Calibri"/>
                <a:sym typeface="Calibri"/>
              </a:rPr>
              <a:t>résistance</a:t>
            </a:r>
            <a:endParaRPr sz="1800" b="0" i="0" u="none" strike="noStrike" cap="none">
              <a:solidFill>
                <a:srgbClr val="4BACC6"/>
              </a:solidFill>
              <a:latin typeface="Calibri"/>
              <a:ea typeface="Calibri"/>
              <a:cs typeface="Calibri"/>
              <a:sym typeface="Calibri"/>
            </a:endParaRPr>
          </a:p>
        </p:txBody>
      </p:sp>
      <p:sp>
        <p:nvSpPr>
          <p:cNvPr id="174" name="Google Shape;174;p20"/>
          <p:cNvSpPr txBox="1"/>
          <p:nvPr/>
        </p:nvSpPr>
        <p:spPr>
          <a:xfrm>
            <a:off x="1007604" y="5413866"/>
            <a:ext cx="1944216"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8064A2"/>
                </a:solidFill>
                <a:latin typeface="Calibri"/>
                <a:ea typeface="Calibri"/>
                <a:cs typeface="Calibri"/>
                <a:sym typeface="Calibri"/>
              </a:rPr>
              <a:t>Aisance au sol</a:t>
            </a:r>
            <a:endParaRPr sz="1800" b="0" i="0" u="none" strike="noStrike" cap="none">
              <a:solidFill>
                <a:srgbClr val="8064A2"/>
              </a:solidFill>
              <a:latin typeface="Calibri"/>
              <a:ea typeface="Calibri"/>
              <a:cs typeface="Calibri"/>
              <a:sym typeface="Calibri"/>
            </a:endParaRPr>
          </a:p>
        </p:txBody>
      </p:sp>
      <p:sp>
        <p:nvSpPr>
          <p:cNvPr id="175" name="Google Shape;175;p20"/>
          <p:cNvSpPr txBox="1"/>
          <p:nvPr/>
        </p:nvSpPr>
        <p:spPr>
          <a:xfrm>
            <a:off x="6139208" y="5783198"/>
            <a:ext cx="1872208"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9BBB59"/>
                </a:solidFill>
                <a:latin typeface="Calibri"/>
                <a:ea typeface="Calibri"/>
                <a:cs typeface="Calibri"/>
                <a:sym typeface="Calibri"/>
              </a:rPr>
              <a:t>Lecture du terrain</a:t>
            </a:r>
            <a:endParaRPr sz="1800" b="0" i="0" u="none" strike="noStrike" cap="none">
              <a:solidFill>
                <a:srgbClr val="9BBB59"/>
              </a:solidFill>
              <a:latin typeface="Calibri"/>
              <a:ea typeface="Calibri"/>
              <a:cs typeface="Calibri"/>
              <a:sym typeface="Calibri"/>
            </a:endParaRPr>
          </a:p>
        </p:txBody>
      </p:sp>
      <p:sp>
        <p:nvSpPr>
          <p:cNvPr id="176" name="Google Shape;176;p20"/>
          <p:cNvSpPr txBox="1"/>
          <p:nvPr/>
        </p:nvSpPr>
        <p:spPr>
          <a:xfrm>
            <a:off x="5726508" y="4128731"/>
            <a:ext cx="1728192" cy="923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C0504D"/>
                </a:solidFill>
                <a:latin typeface="Calibri"/>
                <a:ea typeface="Calibri"/>
                <a:cs typeface="Calibri"/>
                <a:sym typeface="Calibri"/>
              </a:rPr>
              <a:t>Prévention des comportements à risque </a:t>
            </a:r>
            <a:endParaRPr sz="1800" b="0" i="0" u="none" strike="noStrike" cap="none">
              <a:solidFill>
                <a:srgbClr val="C0504D"/>
              </a:solidFill>
              <a:latin typeface="Calibri"/>
              <a:ea typeface="Calibri"/>
              <a:cs typeface="Calibri"/>
              <a:sym typeface="Calibri"/>
            </a:endParaRPr>
          </a:p>
        </p:txBody>
      </p:sp>
      <p:pic>
        <p:nvPicPr>
          <p:cNvPr id="177" name="Google Shape;177;p20" descr="prevention des chutes"/>
          <p:cNvPicPr preferRelativeResize="0"/>
          <p:nvPr/>
        </p:nvPicPr>
        <p:blipFill rotWithShape="1">
          <a:blip r:embed="rId3">
            <a:alphaModFix/>
          </a:blip>
          <a:srcRect/>
          <a:stretch/>
        </p:blipFill>
        <p:spPr>
          <a:xfrm>
            <a:off x="261417" y="1739617"/>
            <a:ext cx="1276350" cy="1381126"/>
          </a:xfrm>
          <a:prstGeom prst="rect">
            <a:avLst/>
          </a:prstGeom>
          <a:noFill/>
          <a:ln>
            <a:noFill/>
          </a:ln>
        </p:spPr>
      </p:pic>
      <p:pic>
        <p:nvPicPr>
          <p:cNvPr id="178" name="Google Shape;178;p20" descr="http://91.68.209.11/bmi/referensiel.com/assets/img/etapes/exercice_179/miniature_exercice_179.png"/>
          <p:cNvPicPr preferRelativeResize="0"/>
          <p:nvPr/>
        </p:nvPicPr>
        <p:blipFill rotWithShape="1">
          <a:blip r:embed="rId4">
            <a:alphaModFix/>
          </a:blip>
          <a:srcRect/>
          <a:stretch/>
        </p:blipFill>
        <p:spPr>
          <a:xfrm>
            <a:off x="6994525" y="1681609"/>
            <a:ext cx="2095500" cy="952500"/>
          </a:xfrm>
          <a:prstGeom prst="rect">
            <a:avLst/>
          </a:prstGeom>
          <a:noFill/>
          <a:ln>
            <a:noFill/>
          </a:ln>
        </p:spPr>
      </p:pic>
      <p:pic>
        <p:nvPicPr>
          <p:cNvPr id="179" name="Google Shape;179;p20" descr="http://91.68.209.10/bmi/referensiel.com/assets/img/etapes/exercice_178/miniature_exercice_178.png"/>
          <p:cNvPicPr preferRelativeResize="0"/>
          <p:nvPr/>
        </p:nvPicPr>
        <p:blipFill rotWithShape="1">
          <a:blip r:embed="rId5">
            <a:alphaModFix/>
          </a:blip>
          <a:srcRect/>
          <a:stretch/>
        </p:blipFill>
        <p:spPr>
          <a:xfrm>
            <a:off x="7064424" y="3120743"/>
            <a:ext cx="2095500" cy="952500"/>
          </a:xfrm>
          <a:prstGeom prst="rect">
            <a:avLst/>
          </a:prstGeom>
          <a:noFill/>
          <a:ln>
            <a:noFill/>
          </a:ln>
        </p:spPr>
      </p:pic>
      <p:pic>
        <p:nvPicPr>
          <p:cNvPr id="180" name="Google Shape;180;p20" descr="http://91.68.209.8/bmi/referensiel.com/assets/img/etapes/exercice_16/miniature_exercice_16.png"/>
          <p:cNvPicPr preferRelativeResize="0"/>
          <p:nvPr/>
        </p:nvPicPr>
        <p:blipFill rotWithShape="1">
          <a:blip r:embed="rId6">
            <a:alphaModFix/>
          </a:blip>
          <a:srcRect/>
          <a:stretch/>
        </p:blipFill>
        <p:spPr>
          <a:xfrm>
            <a:off x="6743624" y="4773881"/>
            <a:ext cx="2095500" cy="952500"/>
          </a:xfrm>
          <a:prstGeom prst="rect">
            <a:avLst/>
          </a:prstGeom>
          <a:noFill/>
          <a:ln>
            <a:noFill/>
          </a:ln>
        </p:spPr>
      </p:pic>
      <p:pic>
        <p:nvPicPr>
          <p:cNvPr id="181" name="Google Shape;181;p20"/>
          <p:cNvPicPr preferRelativeResize="0"/>
          <p:nvPr/>
        </p:nvPicPr>
        <p:blipFill rotWithShape="1">
          <a:blip r:embed="rId7">
            <a:alphaModFix/>
          </a:blip>
          <a:srcRect/>
          <a:stretch/>
        </p:blipFill>
        <p:spPr>
          <a:xfrm>
            <a:off x="91450" y="6269650"/>
            <a:ext cx="649324" cy="64932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1"/>
          <p:cNvSpPr txBox="1">
            <a:spLocks noGrp="1"/>
          </p:cNvSpPr>
          <p:nvPr>
            <p:ph type="title"/>
          </p:nvPr>
        </p:nvSpPr>
        <p:spPr>
          <a:xfrm>
            <a:off x="536929" y="0"/>
            <a:ext cx="82296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47BC1"/>
              </a:buClr>
              <a:buSzPts val="3600"/>
              <a:buFont typeface="Calibri"/>
              <a:buNone/>
            </a:pPr>
            <a:r>
              <a:rPr lang="fr-FR"/>
              <a:t>Nos activités en EHPAD : Gym Alzheimer</a:t>
            </a:r>
            <a:endParaRPr/>
          </a:p>
        </p:txBody>
      </p:sp>
      <p:grpSp>
        <p:nvGrpSpPr>
          <p:cNvPr id="187" name="Google Shape;187;p21"/>
          <p:cNvGrpSpPr/>
          <p:nvPr/>
        </p:nvGrpSpPr>
        <p:grpSpPr>
          <a:xfrm>
            <a:off x="2310505" y="1709632"/>
            <a:ext cx="4522989" cy="4336212"/>
            <a:chOff x="1853305" y="109432"/>
            <a:chExt cx="4522989" cy="4336212"/>
          </a:xfrm>
        </p:grpSpPr>
        <p:sp>
          <p:nvSpPr>
            <p:cNvPr id="188" name="Google Shape;188;p21"/>
            <p:cNvSpPr/>
            <p:nvPr/>
          </p:nvSpPr>
          <p:spPr>
            <a:xfrm>
              <a:off x="2813143" y="1123045"/>
              <a:ext cx="2603312" cy="2603312"/>
            </a:xfrm>
            <a:prstGeom prst="ellipse">
              <a:avLst/>
            </a:prstGeom>
            <a:solidFill>
              <a:schemeClr val="accent1">
                <a:alpha val="49411"/>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21"/>
            <p:cNvSpPr txBox="1"/>
            <p:nvPr/>
          </p:nvSpPr>
          <p:spPr>
            <a:xfrm>
              <a:off x="3194389" y="1504291"/>
              <a:ext cx="1840820" cy="184082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rgbClr val="000000"/>
                </a:buClr>
                <a:buSzPts val="2700"/>
                <a:buFont typeface="Arial"/>
                <a:buNone/>
              </a:pPr>
              <a:r>
                <a:rPr lang="fr-FR" sz="2700" b="0" i="0" u="none" strike="noStrike" cap="none">
                  <a:solidFill>
                    <a:schemeClr val="dk1"/>
                  </a:solidFill>
                  <a:latin typeface="Calibri"/>
                  <a:ea typeface="Calibri"/>
                  <a:cs typeface="Calibri"/>
                  <a:sym typeface="Calibri"/>
                </a:rPr>
                <a:t>Malades Alzheimer et démences apparentées</a:t>
              </a:r>
              <a:endParaRPr sz="2700" b="0" i="0" u="none" strike="noStrike" cap="none">
                <a:solidFill>
                  <a:schemeClr val="dk1"/>
                </a:solidFill>
                <a:latin typeface="Calibri"/>
                <a:ea typeface="Calibri"/>
                <a:cs typeface="Calibri"/>
                <a:sym typeface="Calibri"/>
              </a:endParaRPr>
            </a:p>
          </p:txBody>
        </p:sp>
        <p:sp>
          <p:nvSpPr>
            <p:cNvPr id="190" name="Google Shape;190;p21"/>
            <p:cNvSpPr/>
            <p:nvPr/>
          </p:nvSpPr>
          <p:spPr>
            <a:xfrm>
              <a:off x="3447029" y="109432"/>
              <a:ext cx="1301656" cy="1301656"/>
            </a:xfrm>
            <a:prstGeom prst="ellipse">
              <a:avLst/>
            </a:prstGeom>
            <a:solidFill>
              <a:schemeClr val="accent1">
                <a:alpha val="49411"/>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21"/>
            <p:cNvSpPr txBox="1"/>
            <p:nvPr/>
          </p:nvSpPr>
          <p:spPr>
            <a:xfrm>
              <a:off x="3637652" y="300055"/>
              <a:ext cx="920410" cy="920410"/>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fr-FR" sz="1100" b="0" i="0" u="none" strike="noStrike" cap="none">
                  <a:solidFill>
                    <a:schemeClr val="dk1"/>
                  </a:solidFill>
                  <a:latin typeface="Calibri"/>
                  <a:ea typeface="Calibri"/>
                  <a:cs typeface="Calibri"/>
                  <a:sym typeface="Calibri"/>
                </a:rPr>
                <a:t>Motricité générale</a:t>
              </a:r>
              <a:endParaRPr sz="1100" b="0" i="0" u="none" strike="noStrike" cap="none">
                <a:solidFill>
                  <a:schemeClr val="dk1"/>
                </a:solidFill>
                <a:latin typeface="Calibri"/>
                <a:ea typeface="Calibri"/>
                <a:cs typeface="Calibri"/>
                <a:sym typeface="Calibri"/>
              </a:endParaRPr>
            </a:p>
          </p:txBody>
        </p:sp>
        <p:sp>
          <p:nvSpPr>
            <p:cNvPr id="192" name="Google Shape;192;p21"/>
            <p:cNvSpPr/>
            <p:nvPr/>
          </p:nvSpPr>
          <p:spPr>
            <a:xfrm>
              <a:off x="5074638" y="1250536"/>
              <a:ext cx="1301656" cy="1301656"/>
            </a:xfrm>
            <a:prstGeom prst="ellipse">
              <a:avLst/>
            </a:prstGeom>
            <a:solidFill>
              <a:schemeClr val="accent1">
                <a:alpha val="49411"/>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21"/>
            <p:cNvSpPr txBox="1"/>
            <p:nvPr/>
          </p:nvSpPr>
          <p:spPr>
            <a:xfrm>
              <a:off x="5265261" y="1441159"/>
              <a:ext cx="920410" cy="920410"/>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fr-FR" sz="1100" b="0" i="0" u="none" strike="noStrike" cap="none">
                  <a:solidFill>
                    <a:schemeClr val="dk1"/>
                  </a:solidFill>
                  <a:latin typeface="Calibri"/>
                  <a:ea typeface="Calibri"/>
                  <a:cs typeface="Calibri"/>
                  <a:sym typeface="Calibri"/>
                </a:rPr>
                <a:t>Prévention de la désorientation</a:t>
              </a:r>
              <a:endParaRPr sz="1100" b="0" i="0" u="none" strike="noStrike" cap="none">
                <a:solidFill>
                  <a:schemeClr val="dk1"/>
                </a:solidFill>
                <a:latin typeface="Calibri"/>
                <a:ea typeface="Calibri"/>
                <a:cs typeface="Calibri"/>
                <a:sym typeface="Calibri"/>
              </a:endParaRPr>
            </a:p>
          </p:txBody>
        </p:sp>
        <p:sp>
          <p:nvSpPr>
            <p:cNvPr id="194" name="Google Shape;194;p21"/>
            <p:cNvSpPr/>
            <p:nvPr/>
          </p:nvSpPr>
          <p:spPr>
            <a:xfrm>
              <a:off x="4865691" y="2810452"/>
              <a:ext cx="1301656" cy="1301656"/>
            </a:xfrm>
            <a:prstGeom prst="ellipse">
              <a:avLst/>
            </a:prstGeom>
            <a:solidFill>
              <a:schemeClr val="accent1">
                <a:alpha val="49411"/>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21"/>
            <p:cNvSpPr txBox="1"/>
            <p:nvPr/>
          </p:nvSpPr>
          <p:spPr>
            <a:xfrm>
              <a:off x="5056314" y="3001075"/>
              <a:ext cx="920410" cy="920410"/>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fr-FR" sz="1100" b="0" i="0" u="none" strike="noStrike" cap="none">
                  <a:solidFill>
                    <a:schemeClr val="dk1"/>
                  </a:solidFill>
                  <a:latin typeface="Calibri"/>
                  <a:ea typeface="Calibri"/>
                  <a:cs typeface="Calibri"/>
                  <a:sym typeface="Calibri"/>
                </a:rPr>
                <a:t>Capacité respiratoire</a:t>
              </a:r>
              <a:endParaRPr sz="1100" b="0" i="0" u="none" strike="noStrike" cap="none">
                <a:solidFill>
                  <a:schemeClr val="dk1"/>
                </a:solidFill>
                <a:latin typeface="Calibri"/>
                <a:ea typeface="Calibri"/>
                <a:cs typeface="Calibri"/>
                <a:sym typeface="Calibri"/>
              </a:endParaRPr>
            </a:p>
          </p:txBody>
        </p:sp>
        <p:sp>
          <p:nvSpPr>
            <p:cNvPr id="196" name="Google Shape;196;p21"/>
            <p:cNvSpPr/>
            <p:nvPr/>
          </p:nvSpPr>
          <p:spPr>
            <a:xfrm>
              <a:off x="2468525" y="3143988"/>
              <a:ext cx="1301656" cy="1301656"/>
            </a:xfrm>
            <a:prstGeom prst="ellipse">
              <a:avLst/>
            </a:prstGeom>
            <a:solidFill>
              <a:schemeClr val="accent1">
                <a:alpha val="49411"/>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21"/>
            <p:cNvSpPr txBox="1"/>
            <p:nvPr/>
          </p:nvSpPr>
          <p:spPr>
            <a:xfrm>
              <a:off x="2659148" y="3334611"/>
              <a:ext cx="920410" cy="920410"/>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fr-FR" sz="1100" b="0" i="0" u="none" strike="noStrike" cap="none">
                  <a:solidFill>
                    <a:schemeClr val="dk1"/>
                  </a:solidFill>
                  <a:latin typeface="Calibri"/>
                  <a:ea typeface="Calibri"/>
                  <a:cs typeface="Calibri"/>
                  <a:sym typeface="Calibri"/>
                </a:rPr>
                <a:t>Autonomie, relation, schéma corporel, équilibre</a:t>
              </a:r>
              <a:endParaRPr sz="1100" b="0" i="0" u="none" strike="noStrike" cap="none">
                <a:solidFill>
                  <a:schemeClr val="dk1"/>
                </a:solidFill>
                <a:latin typeface="Calibri"/>
                <a:ea typeface="Calibri"/>
                <a:cs typeface="Calibri"/>
                <a:sym typeface="Calibri"/>
              </a:endParaRPr>
            </a:p>
          </p:txBody>
        </p:sp>
        <p:sp>
          <p:nvSpPr>
            <p:cNvPr id="198" name="Google Shape;198;p21"/>
            <p:cNvSpPr/>
            <p:nvPr/>
          </p:nvSpPr>
          <p:spPr>
            <a:xfrm>
              <a:off x="1853305" y="1250536"/>
              <a:ext cx="1301656" cy="1301656"/>
            </a:xfrm>
            <a:prstGeom prst="ellipse">
              <a:avLst/>
            </a:prstGeom>
            <a:solidFill>
              <a:schemeClr val="accent1">
                <a:alpha val="49411"/>
              </a:scheme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21"/>
            <p:cNvSpPr txBox="1"/>
            <p:nvPr/>
          </p:nvSpPr>
          <p:spPr>
            <a:xfrm>
              <a:off x="2043928" y="1441159"/>
              <a:ext cx="920410" cy="920410"/>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fr-FR" sz="1100" b="0" i="0" u="none" strike="noStrike" cap="none">
                  <a:solidFill>
                    <a:schemeClr val="dk1"/>
                  </a:solidFill>
                  <a:latin typeface="Calibri"/>
                  <a:ea typeface="Calibri"/>
                  <a:cs typeface="Calibri"/>
                  <a:sym typeface="Calibri"/>
                </a:rPr>
                <a:t>Confiance en soi</a:t>
              </a:r>
              <a:endParaRPr sz="1100" b="0" i="0" u="none" strike="noStrike" cap="none">
                <a:solidFill>
                  <a:schemeClr val="dk1"/>
                </a:solidFill>
                <a:latin typeface="Calibri"/>
                <a:ea typeface="Calibri"/>
                <a:cs typeface="Calibri"/>
                <a:sym typeface="Calibri"/>
              </a:endParaRPr>
            </a:p>
          </p:txBody>
        </p:sp>
      </p:grpSp>
      <p:sp>
        <p:nvSpPr>
          <p:cNvPr id="200" name="Google Shape;200;p21"/>
          <p:cNvSpPr txBox="1"/>
          <p:nvPr/>
        </p:nvSpPr>
        <p:spPr>
          <a:xfrm>
            <a:off x="2339752" y="1793029"/>
            <a:ext cx="1440160"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000000"/>
                </a:solidFill>
                <a:latin typeface="Calibri"/>
                <a:ea typeface="Calibri"/>
                <a:cs typeface="Calibri"/>
                <a:sym typeface="Calibri"/>
              </a:rPr>
              <a:t>5 à 10 personnes</a:t>
            </a:r>
            <a:endParaRPr sz="1800" b="0" i="0" u="none" strike="noStrike" cap="none">
              <a:solidFill>
                <a:srgbClr val="000000"/>
              </a:solidFill>
              <a:latin typeface="Calibri"/>
              <a:ea typeface="Calibri"/>
              <a:cs typeface="Calibri"/>
              <a:sym typeface="Calibri"/>
            </a:endParaRPr>
          </a:p>
        </p:txBody>
      </p:sp>
      <p:sp>
        <p:nvSpPr>
          <p:cNvPr id="201" name="Google Shape;201;p21"/>
          <p:cNvSpPr txBox="1"/>
          <p:nvPr/>
        </p:nvSpPr>
        <p:spPr>
          <a:xfrm>
            <a:off x="5286636" y="1996480"/>
            <a:ext cx="1440160"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000000"/>
                </a:solidFill>
                <a:latin typeface="Calibri"/>
                <a:ea typeface="Calibri"/>
                <a:cs typeface="Calibri"/>
                <a:sym typeface="Calibri"/>
              </a:rPr>
              <a:t>30 ou 60 minutes</a:t>
            </a:r>
            <a:endParaRPr sz="1800" b="0" i="0" u="none" strike="noStrike" cap="none">
              <a:solidFill>
                <a:srgbClr val="000000"/>
              </a:solidFill>
              <a:latin typeface="Calibri"/>
              <a:ea typeface="Calibri"/>
              <a:cs typeface="Calibri"/>
              <a:sym typeface="Calibri"/>
            </a:endParaRPr>
          </a:p>
        </p:txBody>
      </p:sp>
      <p:sp>
        <p:nvSpPr>
          <p:cNvPr id="202" name="Google Shape;202;p21"/>
          <p:cNvSpPr txBox="1"/>
          <p:nvPr/>
        </p:nvSpPr>
        <p:spPr>
          <a:xfrm>
            <a:off x="6891412" y="5205654"/>
            <a:ext cx="1944216"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fr-FR" sz="1600" b="0" i="0" u="none" strike="noStrike" cap="none">
                <a:solidFill>
                  <a:srgbClr val="8064A2"/>
                </a:solidFill>
                <a:latin typeface="Calibri"/>
                <a:ea typeface="Calibri"/>
                <a:cs typeface="Calibri"/>
                <a:sym typeface="Calibri"/>
              </a:rPr>
              <a:t>Mobilisation articulaire et musculaire</a:t>
            </a:r>
            <a:endParaRPr sz="1600" b="0" i="0" u="none" strike="noStrike" cap="none">
              <a:solidFill>
                <a:srgbClr val="8064A2"/>
              </a:solidFill>
              <a:latin typeface="Calibri"/>
              <a:ea typeface="Calibri"/>
              <a:cs typeface="Calibri"/>
              <a:sym typeface="Calibri"/>
            </a:endParaRPr>
          </a:p>
        </p:txBody>
      </p:sp>
      <p:sp>
        <p:nvSpPr>
          <p:cNvPr id="203" name="Google Shape;203;p21"/>
          <p:cNvSpPr txBox="1"/>
          <p:nvPr/>
        </p:nvSpPr>
        <p:spPr>
          <a:xfrm>
            <a:off x="1428726" y="4729522"/>
            <a:ext cx="1728192"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9BBB59"/>
                </a:solidFill>
                <a:latin typeface="Calibri"/>
                <a:ea typeface="Calibri"/>
                <a:cs typeface="Calibri"/>
                <a:sym typeface="Calibri"/>
              </a:rPr>
              <a:t>Stimulation sensorielle</a:t>
            </a:r>
            <a:endParaRPr sz="1800" b="0" i="0" u="none" strike="noStrike" cap="none">
              <a:solidFill>
                <a:srgbClr val="9BBB59"/>
              </a:solidFill>
              <a:latin typeface="Calibri"/>
              <a:ea typeface="Calibri"/>
              <a:cs typeface="Calibri"/>
              <a:sym typeface="Calibri"/>
            </a:endParaRPr>
          </a:p>
        </p:txBody>
      </p:sp>
      <p:sp>
        <p:nvSpPr>
          <p:cNvPr id="204" name="Google Shape;204;p21"/>
          <p:cNvSpPr txBox="1"/>
          <p:nvPr/>
        </p:nvSpPr>
        <p:spPr>
          <a:xfrm>
            <a:off x="2015716" y="4051492"/>
            <a:ext cx="2088232"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F79646"/>
                </a:solidFill>
                <a:latin typeface="Calibri"/>
                <a:ea typeface="Calibri"/>
                <a:cs typeface="Calibri"/>
                <a:sym typeface="Calibri"/>
              </a:rPr>
              <a:t>Stimulation cognitive</a:t>
            </a:r>
            <a:endParaRPr sz="1800" b="0" i="0" u="none" strike="noStrike" cap="none">
              <a:solidFill>
                <a:srgbClr val="F79646"/>
              </a:solidFill>
              <a:latin typeface="Calibri"/>
              <a:ea typeface="Calibri"/>
              <a:cs typeface="Calibri"/>
              <a:sym typeface="Calibri"/>
            </a:endParaRPr>
          </a:p>
        </p:txBody>
      </p:sp>
      <p:sp>
        <p:nvSpPr>
          <p:cNvPr id="205" name="Google Shape;205;p21"/>
          <p:cNvSpPr txBox="1"/>
          <p:nvPr/>
        </p:nvSpPr>
        <p:spPr>
          <a:xfrm>
            <a:off x="6848624" y="4529467"/>
            <a:ext cx="1152128"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4BACC6"/>
                </a:solidFill>
                <a:latin typeface="Calibri"/>
                <a:ea typeface="Calibri"/>
                <a:cs typeface="Calibri"/>
                <a:sym typeface="Calibri"/>
              </a:rPr>
              <a:t>Engagement verbal</a:t>
            </a:r>
            <a:endParaRPr sz="1400" b="0" i="0" u="none" strike="noStrike" cap="none">
              <a:solidFill>
                <a:srgbClr val="4BACC6"/>
              </a:solidFill>
              <a:latin typeface="Calibri"/>
              <a:ea typeface="Calibri"/>
              <a:cs typeface="Calibri"/>
              <a:sym typeface="Calibri"/>
            </a:endParaRPr>
          </a:p>
        </p:txBody>
      </p:sp>
      <p:pic>
        <p:nvPicPr>
          <p:cNvPr id="206" name="Google Shape;206;p21" descr="IMG_4025Alz_optimized.jpg"/>
          <p:cNvPicPr preferRelativeResize="0"/>
          <p:nvPr/>
        </p:nvPicPr>
        <p:blipFill rotWithShape="1">
          <a:blip r:embed="rId3">
            <a:alphaModFix/>
          </a:blip>
          <a:srcRect/>
          <a:stretch/>
        </p:blipFill>
        <p:spPr>
          <a:xfrm>
            <a:off x="251520" y="1718635"/>
            <a:ext cx="1860550" cy="1441450"/>
          </a:xfrm>
          <a:prstGeom prst="rect">
            <a:avLst/>
          </a:prstGeom>
          <a:noFill/>
          <a:ln>
            <a:noFill/>
          </a:ln>
        </p:spPr>
      </p:pic>
      <p:pic>
        <p:nvPicPr>
          <p:cNvPr id="207" name="Google Shape;207;p21" descr="http://91.68.209.9/bmi/referensiel.com/assets/img/etapes/exercice_13/etape_19.png"/>
          <p:cNvPicPr preferRelativeResize="0"/>
          <p:nvPr/>
        </p:nvPicPr>
        <p:blipFill rotWithShape="1">
          <a:blip r:embed="rId4">
            <a:alphaModFix/>
          </a:blip>
          <a:srcRect/>
          <a:stretch/>
        </p:blipFill>
        <p:spPr>
          <a:xfrm>
            <a:off x="7829905" y="2973033"/>
            <a:ext cx="937017" cy="1401624"/>
          </a:xfrm>
          <a:prstGeom prst="rect">
            <a:avLst/>
          </a:prstGeom>
          <a:noFill/>
          <a:ln>
            <a:noFill/>
          </a:ln>
        </p:spPr>
      </p:pic>
      <p:pic>
        <p:nvPicPr>
          <p:cNvPr id="208" name="Google Shape;208;p21" descr="http://91.68.209.12/bmi/referensiel.com/assets/img/etapes/exercice_20/miniature_exercice_20.png"/>
          <p:cNvPicPr preferRelativeResize="0"/>
          <p:nvPr/>
        </p:nvPicPr>
        <p:blipFill rotWithShape="1">
          <a:blip r:embed="rId5">
            <a:alphaModFix/>
          </a:blip>
          <a:srcRect/>
          <a:stretch/>
        </p:blipFill>
        <p:spPr>
          <a:xfrm>
            <a:off x="6202914" y="1486860"/>
            <a:ext cx="2095500" cy="952500"/>
          </a:xfrm>
          <a:prstGeom prst="rect">
            <a:avLst/>
          </a:prstGeom>
          <a:noFill/>
          <a:ln>
            <a:noFill/>
          </a:ln>
        </p:spPr>
      </p:pic>
      <p:pic>
        <p:nvPicPr>
          <p:cNvPr id="209" name="Google Shape;209;p21"/>
          <p:cNvPicPr preferRelativeResize="0"/>
          <p:nvPr/>
        </p:nvPicPr>
        <p:blipFill rotWithShape="1">
          <a:blip r:embed="rId6">
            <a:alphaModFix/>
          </a:blip>
          <a:srcRect/>
          <a:stretch/>
        </p:blipFill>
        <p:spPr>
          <a:xfrm>
            <a:off x="91450" y="6269650"/>
            <a:ext cx="649324" cy="64932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22" descr="Gym autour de la table - photo siel bleu"/>
          <p:cNvPicPr preferRelativeResize="0"/>
          <p:nvPr/>
        </p:nvPicPr>
        <p:blipFill rotWithShape="1">
          <a:blip r:embed="rId3">
            <a:alphaModFix/>
          </a:blip>
          <a:srcRect/>
          <a:stretch/>
        </p:blipFill>
        <p:spPr>
          <a:xfrm>
            <a:off x="357278" y="2482299"/>
            <a:ext cx="1790700" cy="2381250"/>
          </a:xfrm>
          <a:prstGeom prst="rect">
            <a:avLst/>
          </a:prstGeom>
          <a:noFill/>
          <a:ln>
            <a:noFill/>
          </a:ln>
        </p:spPr>
      </p:pic>
      <p:sp>
        <p:nvSpPr>
          <p:cNvPr id="215" name="Google Shape;215;p22"/>
          <p:cNvSpPr txBox="1">
            <a:spLocks noGrp="1"/>
          </p:cNvSpPr>
          <p:nvPr>
            <p:ph type="title"/>
          </p:nvPr>
        </p:nvSpPr>
        <p:spPr>
          <a:xfrm>
            <a:off x="457199" y="86156"/>
            <a:ext cx="82296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47BC1"/>
              </a:buClr>
              <a:buSzPts val="3240"/>
              <a:buFont typeface="Calibri"/>
              <a:buNone/>
            </a:pPr>
            <a:r>
              <a:rPr lang="fr-FR" sz="3240"/>
              <a:t>Nos activités en EHPAD : Gym Autour de la Table</a:t>
            </a:r>
            <a:endParaRPr sz="3240"/>
          </a:p>
        </p:txBody>
      </p:sp>
      <p:sp>
        <p:nvSpPr>
          <p:cNvPr id="216" name="Google Shape;216;p22"/>
          <p:cNvSpPr txBox="1"/>
          <p:nvPr/>
        </p:nvSpPr>
        <p:spPr>
          <a:xfrm>
            <a:off x="2269710" y="1858939"/>
            <a:ext cx="1728192"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000000"/>
                </a:solidFill>
                <a:latin typeface="Calibri"/>
                <a:ea typeface="Calibri"/>
                <a:cs typeface="Calibri"/>
                <a:sym typeface="Calibri"/>
              </a:rPr>
              <a:t> 30 min</a:t>
            </a:r>
            <a:endParaRPr sz="1800" b="0" i="0" u="none" strike="noStrike" cap="none">
              <a:solidFill>
                <a:srgbClr val="000000"/>
              </a:solidFill>
              <a:latin typeface="Calibri"/>
              <a:ea typeface="Calibri"/>
              <a:cs typeface="Calibri"/>
              <a:sym typeface="Calibri"/>
            </a:endParaRPr>
          </a:p>
        </p:txBody>
      </p:sp>
      <p:sp>
        <p:nvSpPr>
          <p:cNvPr id="217" name="Google Shape;217;p22"/>
          <p:cNvSpPr txBox="1"/>
          <p:nvPr/>
        </p:nvSpPr>
        <p:spPr>
          <a:xfrm>
            <a:off x="5199623" y="1841735"/>
            <a:ext cx="2088232"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000000"/>
                </a:solidFill>
                <a:latin typeface="Calibri"/>
                <a:ea typeface="Calibri"/>
                <a:cs typeface="Calibri"/>
                <a:sym typeface="Calibri"/>
              </a:rPr>
              <a:t> 4 à 6 personnes </a:t>
            </a:r>
            <a:endParaRPr sz="1800" b="0" i="0" u="none" strike="noStrike" cap="none">
              <a:solidFill>
                <a:srgbClr val="000000"/>
              </a:solidFill>
              <a:latin typeface="Calibri"/>
              <a:ea typeface="Calibri"/>
              <a:cs typeface="Calibri"/>
              <a:sym typeface="Calibri"/>
            </a:endParaRPr>
          </a:p>
        </p:txBody>
      </p:sp>
      <p:sp>
        <p:nvSpPr>
          <p:cNvPr id="218" name="Google Shape;218;p22"/>
          <p:cNvSpPr txBox="1"/>
          <p:nvPr/>
        </p:nvSpPr>
        <p:spPr>
          <a:xfrm>
            <a:off x="2895362" y="2423267"/>
            <a:ext cx="904607"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4BACC6"/>
                </a:solidFill>
                <a:latin typeface="Calibri"/>
                <a:ea typeface="Calibri"/>
                <a:cs typeface="Calibri"/>
                <a:sym typeface="Calibri"/>
              </a:rPr>
              <a:t>adresse</a:t>
            </a:r>
            <a:endParaRPr sz="1800" b="0" i="0" u="none" strike="noStrike" cap="none">
              <a:solidFill>
                <a:srgbClr val="4BACC6"/>
              </a:solidFill>
              <a:latin typeface="Calibri"/>
              <a:ea typeface="Calibri"/>
              <a:cs typeface="Calibri"/>
              <a:sym typeface="Calibri"/>
            </a:endParaRPr>
          </a:p>
        </p:txBody>
      </p:sp>
      <p:sp>
        <p:nvSpPr>
          <p:cNvPr id="219" name="Google Shape;219;p22"/>
          <p:cNvSpPr txBox="1"/>
          <p:nvPr/>
        </p:nvSpPr>
        <p:spPr>
          <a:xfrm>
            <a:off x="902172" y="4189730"/>
            <a:ext cx="9001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0" name="Google Shape;220;p22"/>
          <p:cNvSpPr txBox="1"/>
          <p:nvPr/>
        </p:nvSpPr>
        <p:spPr>
          <a:xfrm>
            <a:off x="2632945" y="5178258"/>
            <a:ext cx="108012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8064A2"/>
                </a:solidFill>
                <a:latin typeface="Calibri"/>
                <a:ea typeface="Calibri"/>
                <a:cs typeface="Calibri"/>
                <a:sym typeface="Calibri"/>
              </a:rPr>
              <a:t>réflexion</a:t>
            </a:r>
            <a:endParaRPr sz="1800" b="0" i="0" u="none" strike="noStrike" cap="none">
              <a:solidFill>
                <a:srgbClr val="8064A2"/>
              </a:solidFill>
              <a:latin typeface="Calibri"/>
              <a:ea typeface="Calibri"/>
              <a:cs typeface="Calibri"/>
              <a:sym typeface="Calibri"/>
            </a:endParaRPr>
          </a:p>
        </p:txBody>
      </p:sp>
      <p:sp>
        <p:nvSpPr>
          <p:cNvPr id="221" name="Google Shape;221;p22"/>
          <p:cNvSpPr txBox="1"/>
          <p:nvPr/>
        </p:nvSpPr>
        <p:spPr>
          <a:xfrm>
            <a:off x="2267739" y="4685801"/>
            <a:ext cx="1467774"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9BBB59"/>
                </a:solidFill>
                <a:latin typeface="Calibri"/>
                <a:ea typeface="Calibri"/>
                <a:cs typeface="Calibri"/>
                <a:sym typeface="Calibri"/>
              </a:rPr>
              <a:t>Motricité fine</a:t>
            </a:r>
            <a:endParaRPr sz="1800" b="0" i="0" u="none" strike="noStrike" cap="none">
              <a:solidFill>
                <a:srgbClr val="9BBB59"/>
              </a:solidFill>
              <a:latin typeface="Calibri"/>
              <a:ea typeface="Calibri"/>
              <a:cs typeface="Calibri"/>
              <a:sym typeface="Calibri"/>
            </a:endParaRPr>
          </a:p>
        </p:txBody>
      </p:sp>
      <p:sp>
        <p:nvSpPr>
          <p:cNvPr id="222" name="Google Shape;222;p22"/>
          <p:cNvSpPr txBox="1"/>
          <p:nvPr/>
        </p:nvSpPr>
        <p:spPr>
          <a:xfrm flipH="1">
            <a:off x="5290248" y="2256642"/>
            <a:ext cx="148654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F79646"/>
                </a:solidFill>
                <a:latin typeface="Calibri"/>
                <a:ea typeface="Calibri"/>
                <a:cs typeface="Calibri"/>
                <a:sym typeface="Calibri"/>
              </a:rPr>
              <a:t>Souplesse </a:t>
            </a:r>
            <a:endParaRPr sz="1800" b="0" i="0" u="none" strike="noStrike" cap="none">
              <a:solidFill>
                <a:srgbClr val="F79646"/>
              </a:solidFill>
              <a:latin typeface="Calibri"/>
              <a:ea typeface="Calibri"/>
              <a:cs typeface="Calibri"/>
              <a:sym typeface="Calibri"/>
            </a:endParaRPr>
          </a:p>
        </p:txBody>
      </p:sp>
      <p:sp>
        <p:nvSpPr>
          <p:cNvPr id="223" name="Google Shape;223;p22"/>
          <p:cNvSpPr txBox="1"/>
          <p:nvPr/>
        </p:nvSpPr>
        <p:spPr>
          <a:xfrm>
            <a:off x="5563183" y="2657473"/>
            <a:ext cx="1800200"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C0504D"/>
                </a:solidFill>
                <a:latin typeface="Calibri"/>
                <a:ea typeface="Calibri"/>
                <a:cs typeface="Calibri"/>
                <a:sym typeface="Calibri"/>
              </a:rPr>
              <a:t>Prise d’information</a:t>
            </a:r>
            <a:endParaRPr sz="1800" b="0" i="0" u="none" strike="noStrike" cap="none">
              <a:solidFill>
                <a:srgbClr val="C0504D"/>
              </a:solidFill>
              <a:latin typeface="Calibri"/>
              <a:ea typeface="Calibri"/>
              <a:cs typeface="Calibri"/>
              <a:sym typeface="Calibri"/>
            </a:endParaRPr>
          </a:p>
        </p:txBody>
      </p:sp>
      <p:sp>
        <p:nvSpPr>
          <p:cNvPr id="224" name="Google Shape;224;p22"/>
          <p:cNvSpPr txBox="1"/>
          <p:nvPr/>
        </p:nvSpPr>
        <p:spPr>
          <a:xfrm>
            <a:off x="5674940" y="4715852"/>
            <a:ext cx="1872208" cy="923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4F81BD"/>
                </a:solidFill>
                <a:latin typeface="Calibri"/>
                <a:ea typeface="Calibri"/>
                <a:cs typeface="Calibri"/>
                <a:sym typeface="Calibri"/>
              </a:rPr>
              <a:t>Mobilisation musculaire adaptée</a:t>
            </a:r>
            <a:endParaRPr sz="1800" b="0" i="0" u="none" strike="noStrike" cap="none">
              <a:solidFill>
                <a:srgbClr val="4F81BD"/>
              </a:solidFill>
              <a:latin typeface="Calibri"/>
              <a:ea typeface="Calibri"/>
              <a:cs typeface="Calibri"/>
              <a:sym typeface="Calibri"/>
            </a:endParaRPr>
          </a:p>
        </p:txBody>
      </p:sp>
      <p:grpSp>
        <p:nvGrpSpPr>
          <p:cNvPr id="225" name="Google Shape;225;p22"/>
          <p:cNvGrpSpPr/>
          <p:nvPr/>
        </p:nvGrpSpPr>
        <p:grpSpPr>
          <a:xfrm>
            <a:off x="2267739" y="1600648"/>
            <a:ext cx="4536503" cy="4525066"/>
            <a:chOff x="2267739" y="1600648"/>
            <a:chExt cx="4536503" cy="4525066"/>
          </a:xfrm>
        </p:grpSpPr>
        <p:sp>
          <p:nvSpPr>
            <p:cNvPr id="226" name="Google Shape;226;p22"/>
            <p:cNvSpPr/>
            <p:nvPr/>
          </p:nvSpPr>
          <p:spPr>
            <a:xfrm>
              <a:off x="3316752" y="2607933"/>
              <a:ext cx="2510495" cy="2510495"/>
            </a:xfrm>
            <a:custGeom>
              <a:avLst/>
              <a:gdLst/>
              <a:ahLst/>
              <a:cxnLst/>
              <a:rect l="l" t="t" r="r" b="b"/>
              <a:pathLst>
                <a:path w="2510495" h="2510495" extrusionOk="0">
                  <a:moveTo>
                    <a:pt x="0" y="1255248"/>
                  </a:moveTo>
                  <a:cubicBezTo>
                    <a:pt x="0" y="561994"/>
                    <a:pt x="561994" y="0"/>
                    <a:pt x="1255248" y="0"/>
                  </a:cubicBezTo>
                  <a:cubicBezTo>
                    <a:pt x="1948502" y="0"/>
                    <a:pt x="2510496" y="561994"/>
                    <a:pt x="2510496" y="1255248"/>
                  </a:cubicBezTo>
                  <a:cubicBezTo>
                    <a:pt x="2510496" y="1948502"/>
                    <a:pt x="1948502" y="2510496"/>
                    <a:pt x="1255248" y="2510496"/>
                  </a:cubicBezTo>
                  <a:cubicBezTo>
                    <a:pt x="561994" y="2510496"/>
                    <a:pt x="0" y="1948502"/>
                    <a:pt x="0" y="1255248"/>
                  </a:cubicBezTo>
                  <a:close/>
                </a:path>
              </a:pathLst>
            </a:custGeom>
            <a:solidFill>
              <a:schemeClr val="accent1">
                <a:alpha val="49411"/>
              </a:schemeClr>
            </a:solidFill>
            <a:ln w="25400" cap="flat" cmpd="sng">
              <a:solidFill>
                <a:schemeClr val="lt1"/>
              </a:solidFill>
              <a:prstDash val="solid"/>
              <a:round/>
              <a:headEnd type="none" w="sm" len="sm"/>
              <a:tailEnd type="none" w="sm" len="sm"/>
            </a:ln>
          </p:spPr>
          <p:txBody>
            <a:bodyPr spcFirstLastPara="1" wrap="square" lIns="441300" tIns="441300" rIns="441300" bIns="441300" anchor="ctr" anchorCtr="0">
              <a:noAutofit/>
            </a:bodyPr>
            <a:lstStyle/>
            <a:p>
              <a:pPr marL="0" marR="0" lvl="0" indent="0" algn="ctr" rtl="0">
                <a:lnSpc>
                  <a:spcPct val="90000"/>
                </a:lnSpc>
                <a:spcBef>
                  <a:spcPts val="0"/>
                </a:spcBef>
                <a:spcAft>
                  <a:spcPts val="0"/>
                </a:spcAft>
                <a:buClr>
                  <a:srgbClr val="000000"/>
                </a:buClr>
                <a:buSzPts val="5800"/>
                <a:buFont typeface="Arial"/>
                <a:buNone/>
              </a:pPr>
              <a:r>
                <a:rPr lang="fr-FR" sz="5800" b="0" i="0" u="none" strike="noStrike" cap="none">
                  <a:solidFill>
                    <a:srgbClr val="000000"/>
                  </a:solidFill>
                  <a:latin typeface="Calibri"/>
                  <a:ea typeface="Calibri"/>
                  <a:cs typeface="Calibri"/>
                  <a:sym typeface="Calibri"/>
                </a:rPr>
                <a:t>GIR 2-3</a:t>
              </a:r>
              <a:endParaRPr sz="5800" b="0" i="0" u="none" strike="noStrike" cap="none">
                <a:solidFill>
                  <a:srgbClr val="000000"/>
                </a:solidFill>
                <a:latin typeface="Calibri"/>
                <a:ea typeface="Calibri"/>
                <a:cs typeface="Calibri"/>
                <a:sym typeface="Calibri"/>
              </a:endParaRPr>
            </a:p>
          </p:txBody>
        </p:sp>
        <p:sp>
          <p:nvSpPr>
            <p:cNvPr id="227" name="Google Shape;227;p22"/>
            <p:cNvSpPr/>
            <p:nvPr/>
          </p:nvSpPr>
          <p:spPr>
            <a:xfrm>
              <a:off x="3944376" y="1600648"/>
              <a:ext cx="1255247" cy="1255247"/>
            </a:xfrm>
            <a:custGeom>
              <a:avLst/>
              <a:gdLst/>
              <a:ahLst/>
              <a:cxnLst/>
              <a:rect l="l" t="t" r="r" b="b"/>
              <a:pathLst>
                <a:path w="1255247" h="1255247" extrusionOk="0">
                  <a:moveTo>
                    <a:pt x="0" y="627624"/>
                  </a:moveTo>
                  <a:cubicBezTo>
                    <a:pt x="0" y="280997"/>
                    <a:pt x="280997" y="0"/>
                    <a:pt x="627624" y="0"/>
                  </a:cubicBezTo>
                  <a:cubicBezTo>
                    <a:pt x="974251" y="0"/>
                    <a:pt x="1255248" y="280997"/>
                    <a:pt x="1255248" y="627624"/>
                  </a:cubicBezTo>
                  <a:cubicBezTo>
                    <a:pt x="1255248" y="974251"/>
                    <a:pt x="974251" y="1255248"/>
                    <a:pt x="627624" y="1255248"/>
                  </a:cubicBezTo>
                  <a:cubicBezTo>
                    <a:pt x="280997" y="1255248"/>
                    <a:pt x="0" y="974251"/>
                    <a:pt x="0" y="627624"/>
                  </a:cubicBezTo>
                  <a:close/>
                </a:path>
              </a:pathLst>
            </a:custGeom>
            <a:solidFill>
              <a:schemeClr val="accent1">
                <a:alpha val="49411"/>
              </a:schemeClr>
            </a:solidFill>
            <a:ln w="25400" cap="flat" cmpd="sng">
              <a:solidFill>
                <a:schemeClr val="lt1"/>
              </a:solidFill>
              <a:prstDash val="solid"/>
              <a:round/>
              <a:headEnd type="none" w="sm" len="sm"/>
              <a:tailEnd type="none" w="sm" len="sm"/>
            </a:ln>
          </p:spPr>
          <p:txBody>
            <a:bodyPr spcFirstLastPara="1" wrap="square" lIns="199050" tIns="199050" rIns="199050" bIns="1990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fr-FR" sz="1200" b="0" i="0" u="none" strike="noStrike" cap="none">
                  <a:solidFill>
                    <a:srgbClr val="000000"/>
                  </a:solidFill>
                  <a:latin typeface="Calibri"/>
                  <a:ea typeface="Calibri"/>
                  <a:cs typeface="Calibri"/>
                  <a:sym typeface="Calibri"/>
                </a:rPr>
                <a:t>SANTE GLOBALE</a:t>
              </a:r>
              <a:endParaRPr sz="1200" b="0" i="0" u="none" strike="noStrike" cap="none">
                <a:solidFill>
                  <a:srgbClr val="000000"/>
                </a:solidFill>
                <a:latin typeface="Calibri"/>
                <a:ea typeface="Calibri"/>
                <a:cs typeface="Calibri"/>
                <a:sym typeface="Calibri"/>
              </a:endParaRPr>
            </a:p>
          </p:txBody>
        </p:sp>
        <p:sp>
          <p:nvSpPr>
            <p:cNvPr id="228" name="Google Shape;228;p22"/>
            <p:cNvSpPr/>
            <p:nvPr/>
          </p:nvSpPr>
          <p:spPr>
            <a:xfrm>
              <a:off x="5548995" y="3303804"/>
              <a:ext cx="1255247" cy="1255247"/>
            </a:xfrm>
            <a:custGeom>
              <a:avLst/>
              <a:gdLst/>
              <a:ahLst/>
              <a:cxnLst/>
              <a:rect l="l" t="t" r="r" b="b"/>
              <a:pathLst>
                <a:path w="1255247" h="1255247" extrusionOk="0">
                  <a:moveTo>
                    <a:pt x="0" y="627624"/>
                  </a:moveTo>
                  <a:cubicBezTo>
                    <a:pt x="0" y="280997"/>
                    <a:pt x="280997" y="0"/>
                    <a:pt x="627624" y="0"/>
                  </a:cubicBezTo>
                  <a:cubicBezTo>
                    <a:pt x="974251" y="0"/>
                    <a:pt x="1255248" y="280997"/>
                    <a:pt x="1255248" y="627624"/>
                  </a:cubicBezTo>
                  <a:cubicBezTo>
                    <a:pt x="1255248" y="974251"/>
                    <a:pt x="974251" y="1255248"/>
                    <a:pt x="627624" y="1255248"/>
                  </a:cubicBezTo>
                  <a:cubicBezTo>
                    <a:pt x="280997" y="1255248"/>
                    <a:pt x="0" y="974251"/>
                    <a:pt x="0" y="627624"/>
                  </a:cubicBezTo>
                  <a:close/>
                </a:path>
              </a:pathLst>
            </a:custGeom>
            <a:solidFill>
              <a:schemeClr val="accent1">
                <a:alpha val="49411"/>
              </a:schemeClr>
            </a:solidFill>
            <a:ln w="25400" cap="flat" cmpd="sng">
              <a:solidFill>
                <a:schemeClr val="lt1"/>
              </a:solidFill>
              <a:prstDash val="solid"/>
              <a:round/>
              <a:headEnd type="none" w="sm" len="sm"/>
              <a:tailEnd type="none" w="sm" len="sm"/>
            </a:ln>
          </p:spPr>
          <p:txBody>
            <a:bodyPr spcFirstLastPara="1" wrap="square" lIns="199050" tIns="199050" rIns="199050" bIns="1990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fr-FR" sz="1200" b="0" i="0" u="none" strike="noStrike" cap="none">
                  <a:solidFill>
                    <a:srgbClr val="000000"/>
                  </a:solidFill>
                  <a:latin typeface="Calibri"/>
                  <a:ea typeface="Calibri"/>
                  <a:cs typeface="Calibri"/>
                  <a:sym typeface="Calibri"/>
                </a:rPr>
                <a:t>CAPACITE RESIDUELLE</a:t>
              </a:r>
              <a:endParaRPr sz="1200" b="0" i="0" u="none" strike="noStrike" cap="none">
                <a:solidFill>
                  <a:srgbClr val="000000"/>
                </a:solidFill>
                <a:latin typeface="Calibri"/>
                <a:ea typeface="Calibri"/>
                <a:cs typeface="Calibri"/>
                <a:sym typeface="Calibri"/>
              </a:endParaRPr>
            </a:p>
          </p:txBody>
        </p:sp>
        <p:sp>
          <p:nvSpPr>
            <p:cNvPr id="229" name="Google Shape;229;p22"/>
            <p:cNvSpPr/>
            <p:nvPr/>
          </p:nvSpPr>
          <p:spPr>
            <a:xfrm>
              <a:off x="3944376" y="4870467"/>
              <a:ext cx="1255247" cy="1255247"/>
            </a:xfrm>
            <a:custGeom>
              <a:avLst/>
              <a:gdLst/>
              <a:ahLst/>
              <a:cxnLst/>
              <a:rect l="l" t="t" r="r" b="b"/>
              <a:pathLst>
                <a:path w="1255247" h="1255247" extrusionOk="0">
                  <a:moveTo>
                    <a:pt x="0" y="627624"/>
                  </a:moveTo>
                  <a:cubicBezTo>
                    <a:pt x="0" y="280997"/>
                    <a:pt x="280997" y="0"/>
                    <a:pt x="627624" y="0"/>
                  </a:cubicBezTo>
                  <a:cubicBezTo>
                    <a:pt x="974251" y="0"/>
                    <a:pt x="1255248" y="280997"/>
                    <a:pt x="1255248" y="627624"/>
                  </a:cubicBezTo>
                  <a:cubicBezTo>
                    <a:pt x="1255248" y="974251"/>
                    <a:pt x="974251" y="1255248"/>
                    <a:pt x="627624" y="1255248"/>
                  </a:cubicBezTo>
                  <a:cubicBezTo>
                    <a:pt x="280997" y="1255248"/>
                    <a:pt x="0" y="974251"/>
                    <a:pt x="0" y="627624"/>
                  </a:cubicBezTo>
                  <a:close/>
                </a:path>
              </a:pathLst>
            </a:custGeom>
            <a:solidFill>
              <a:schemeClr val="accent1">
                <a:alpha val="49411"/>
              </a:schemeClr>
            </a:solidFill>
            <a:ln w="25400" cap="flat" cmpd="sng">
              <a:solidFill>
                <a:schemeClr val="lt1"/>
              </a:solidFill>
              <a:prstDash val="solid"/>
              <a:round/>
              <a:headEnd type="none" w="sm" len="sm"/>
              <a:tailEnd type="none" w="sm" len="sm"/>
            </a:ln>
          </p:spPr>
          <p:txBody>
            <a:bodyPr spcFirstLastPara="1" wrap="square" lIns="199050" tIns="199050" rIns="199050" bIns="1990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fr-FR" sz="1200" b="0" i="0" u="none" strike="noStrike" cap="none">
                  <a:solidFill>
                    <a:srgbClr val="000000"/>
                  </a:solidFill>
                  <a:latin typeface="Calibri"/>
                  <a:ea typeface="Calibri"/>
                  <a:cs typeface="Calibri"/>
                  <a:sym typeface="Calibri"/>
                </a:rPr>
                <a:t>LUTTER CONTRE LA SEDENTARITE</a:t>
              </a:r>
              <a:endParaRPr sz="1200" b="0" i="0" u="none" strike="noStrike" cap="none">
                <a:solidFill>
                  <a:srgbClr val="000000"/>
                </a:solidFill>
                <a:latin typeface="Calibri"/>
                <a:ea typeface="Calibri"/>
                <a:cs typeface="Calibri"/>
                <a:sym typeface="Calibri"/>
              </a:endParaRPr>
            </a:p>
          </p:txBody>
        </p:sp>
        <p:sp>
          <p:nvSpPr>
            <p:cNvPr id="230" name="Google Shape;230;p22"/>
            <p:cNvSpPr/>
            <p:nvPr/>
          </p:nvSpPr>
          <p:spPr>
            <a:xfrm>
              <a:off x="2267739" y="3275939"/>
              <a:ext cx="1255247" cy="1255247"/>
            </a:xfrm>
            <a:custGeom>
              <a:avLst/>
              <a:gdLst/>
              <a:ahLst/>
              <a:cxnLst/>
              <a:rect l="l" t="t" r="r" b="b"/>
              <a:pathLst>
                <a:path w="1255247" h="1255247" extrusionOk="0">
                  <a:moveTo>
                    <a:pt x="0" y="627624"/>
                  </a:moveTo>
                  <a:cubicBezTo>
                    <a:pt x="0" y="280997"/>
                    <a:pt x="280997" y="0"/>
                    <a:pt x="627624" y="0"/>
                  </a:cubicBezTo>
                  <a:cubicBezTo>
                    <a:pt x="974251" y="0"/>
                    <a:pt x="1255248" y="280997"/>
                    <a:pt x="1255248" y="627624"/>
                  </a:cubicBezTo>
                  <a:cubicBezTo>
                    <a:pt x="1255248" y="974251"/>
                    <a:pt x="974251" y="1255248"/>
                    <a:pt x="627624" y="1255248"/>
                  </a:cubicBezTo>
                  <a:cubicBezTo>
                    <a:pt x="280997" y="1255248"/>
                    <a:pt x="0" y="974251"/>
                    <a:pt x="0" y="627624"/>
                  </a:cubicBezTo>
                  <a:close/>
                </a:path>
              </a:pathLst>
            </a:custGeom>
            <a:solidFill>
              <a:schemeClr val="accent1">
                <a:alpha val="49411"/>
              </a:schemeClr>
            </a:solidFill>
            <a:ln w="25400" cap="flat" cmpd="sng">
              <a:solidFill>
                <a:schemeClr val="lt1"/>
              </a:solidFill>
              <a:prstDash val="solid"/>
              <a:round/>
              <a:headEnd type="none" w="sm" len="sm"/>
              <a:tailEnd type="none" w="sm" len="sm"/>
            </a:ln>
          </p:spPr>
          <p:txBody>
            <a:bodyPr spcFirstLastPara="1" wrap="square" lIns="199050" tIns="199050" rIns="199050" bIns="1990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fr-FR" sz="1200" b="0" i="0" u="none" strike="noStrike" cap="none">
                  <a:solidFill>
                    <a:srgbClr val="000000"/>
                  </a:solidFill>
                  <a:latin typeface="Calibri"/>
                  <a:ea typeface="Calibri"/>
                  <a:cs typeface="Calibri"/>
                  <a:sym typeface="Calibri"/>
                </a:rPr>
                <a:t>LUTTER CONTRE L’ISOLEMENT</a:t>
              </a:r>
              <a:endParaRPr sz="1200" b="0" i="0" u="none" strike="noStrike" cap="none">
                <a:solidFill>
                  <a:srgbClr val="000000"/>
                </a:solidFill>
                <a:latin typeface="Calibri"/>
                <a:ea typeface="Calibri"/>
                <a:cs typeface="Calibri"/>
                <a:sym typeface="Calibri"/>
              </a:endParaRPr>
            </a:p>
          </p:txBody>
        </p:sp>
      </p:grpSp>
      <p:pic>
        <p:nvPicPr>
          <p:cNvPr id="231" name="Google Shape;231;p22" descr="http://91.68.209.9/bmi/referensiel.com/assets/img/etapes/exercice_97/miniature_exercice_97.png"/>
          <p:cNvPicPr preferRelativeResize="0"/>
          <p:nvPr/>
        </p:nvPicPr>
        <p:blipFill rotWithShape="1">
          <a:blip r:embed="rId4">
            <a:alphaModFix/>
          </a:blip>
          <a:srcRect/>
          <a:stretch/>
        </p:blipFill>
        <p:spPr>
          <a:xfrm>
            <a:off x="6948264" y="1196751"/>
            <a:ext cx="2095500" cy="1659143"/>
          </a:xfrm>
          <a:prstGeom prst="rect">
            <a:avLst/>
          </a:prstGeom>
          <a:noFill/>
          <a:ln>
            <a:noFill/>
          </a:ln>
        </p:spPr>
      </p:pic>
      <p:pic>
        <p:nvPicPr>
          <p:cNvPr id="232" name="Google Shape;232;p22" descr="http://91.68.209.11/bmi/referensiel.com/assets/img/etapes/exercice_88/miniature_exercice_88.png"/>
          <p:cNvPicPr preferRelativeResize="0"/>
          <p:nvPr/>
        </p:nvPicPr>
        <p:blipFill rotWithShape="1">
          <a:blip r:embed="rId5">
            <a:alphaModFix/>
          </a:blip>
          <a:srcRect/>
          <a:stretch/>
        </p:blipFill>
        <p:spPr>
          <a:xfrm>
            <a:off x="7048500" y="3672924"/>
            <a:ext cx="2095500" cy="1469306"/>
          </a:xfrm>
          <a:prstGeom prst="rect">
            <a:avLst/>
          </a:prstGeom>
          <a:noFill/>
          <a:ln>
            <a:noFill/>
          </a:ln>
        </p:spPr>
      </p:pic>
      <p:pic>
        <p:nvPicPr>
          <p:cNvPr id="233" name="Google Shape;233;p22"/>
          <p:cNvPicPr preferRelativeResize="0"/>
          <p:nvPr/>
        </p:nvPicPr>
        <p:blipFill rotWithShape="1">
          <a:blip r:embed="rId6">
            <a:alphaModFix/>
          </a:blip>
          <a:srcRect/>
          <a:stretch/>
        </p:blipFill>
        <p:spPr>
          <a:xfrm>
            <a:off x="91450" y="6269650"/>
            <a:ext cx="649324" cy="64932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3"/>
          <p:cNvSpPr txBox="1">
            <a:spLocks noGrp="1"/>
          </p:cNvSpPr>
          <p:nvPr>
            <p:ph type="title"/>
          </p:nvPr>
        </p:nvSpPr>
        <p:spPr>
          <a:xfrm>
            <a:off x="457200" y="116632"/>
            <a:ext cx="8229600" cy="61519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47BC1"/>
              </a:buClr>
              <a:buSzPts val="3600"/>
              <a:buFont typeface="Calibri"/>
              <a:buNone/>
            </a:pPr>
            <a:r>
              <a:rPr lang="fr-FR"/>
              <a:t>Mise en place du programme</a:t>
            </a:r>
            <a:endParaRPr/>
          </a:p>
        </p:txBody>
      </p:sp>
      <p:sp>
        <p:nvSpPr>
          <p:cNvPr id="239" name="Google Shape;239;p23"/>
          <p:cNvSpPr txBox="1">
            <a:spLocks noGrp="1"/>
          </p:cNvSpPr>
          <p:nvPr>
            <p:ph type="body" idx="1"/>
          </p:nvPr>
        </p:nvSpPr>
        <p:spPr>
          <a:xfrm>
            <a:off x="457200" y="731830"/>
            <a:ext cx="8229600" cy="539434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24974"/>
              </a:buClr>
              <a:buSzPts val="2960"/>
              <a:buChar char="•"/>
            </a:pPr>
            <a:r>
              <a:rPr lang="fr-FR" sz="2800" u="sng"/>
              <a:t>Etape 1 : Diagnostic Globalisiel</a:t>
            </a:r>
            <a:endParaRPr sz="2800" u="sng"/>
          </a:p>
          <a:p>
            <a:pPr marL="0" lvl="0" indent="0" algn="l" rtl="0">
              <a:lnSpc>
                <a:spcPct val="90000"/>
              </a:lnSpc>
              <a:spcBef>
                <a:spcPts val="0"/>
              </a:spcBef>
              <a:spcAft>
                <a:spcPts val="0"/>
              </a:spcAft>
              <a:buClr>
                <a:srgbClr val="024974"/>
              </a:buClr>
              <a:buSzPts val="2960"/>
              <a:buNone/>
            </a:pPr>
            <a:endParaRPr sz="1600" b="1" i="1"/>
          </a:p>
          <a:p>
            <a:pPr marL="0" lvl="0" indent="0" algn="l" rtl="0">
              <a:lnSpc>
                <a:spcPct val="100000"/>
              </a:lnSpc>
              <a:spcBef>
                <a:spcPts val="0"/>
              </a:spcBef>
              <a:spcAft>
                <a:spcPts val="0"/>
              </a:spcAft>
              <a:buClr>
                <a:schemeClr val="dk1"/>
              </a:buClr>
              <a:buSzPts val="1600"/>
              <a:buNone/>
            </a:pPr>
            <a:r>
              <a:rPr lang="fr-FR" sz="1600">
                <a:solidFill>
                  <a:schemeClr val="dk1"/>
                </a:solidFill>
                <a:latin typeface="Calibri"/>
                <a:ea typeface="Calibri"/>
                <a:cs typeface="Calibri"/>
                <a:sym typeface="Calibri"/>
              </a:rPr>
              <a:t>- </a:t>
            </a:r>
            <a:r>
              <a:rPr lang="fr-FR" sz="1600">
                <a:solidFill>
                  <a:srgbClr val="002060"/>
                </a:solidFill>
                <a:latin typeface="Calibri"/>
                <a:ea typeface="Calibri"/>
                <a:cs typeface="Calibri"/>
                <a:sym typeface="Calibri"/>
              </a:rPr>
              <a:t>Un </a:t>
            </a:r>
            <a:r>
              <a:rPr lang="fr-FR" sz="1600" b="1">
                <a:solidFill>
                  <a:srgbClr val="002060"/>
                </a:solidFill>
                <a:latin typeface="Calibri"/>
                <a:ea typeface="Calibri"/>
                <a:cs typeface="Calibri"/>
                <a:sym typeface="Calibri"/>
              </a:rPr>
              <a:t>diagnostic</a:t>
            </a:r>
            <a:r>
              <a:rPr lang="fr-FR" sz="1600">
                <a:solidFill>
                  <a:srgbClr val="002060"/>
                </a:solidFill>
                <a:latin typeface="Calibri"/>
                <a:ea typeface="Calibri"/>
                <a:cs typeface="Calibri"/>
                <a:sym typeface="Calibri"/>
              </a:rPr>
              <a:t> est réalisé conjointement avec l’équipe médicale de </a:t>
            </a:r>
            <a:r>
              <a:rPr lang="fr-FR" sz="1600">
                <a:solidFill>
                  <a:srgbClr val="002060"/>
                </a:solidFill>
              </a:rPr>
              <a:t>EHPAD</a:t>
            </a:r>
            <a:r>
              <a:rPr lang="fr-FR" sz="1600">
                <a:solidFill>
                  <a:srgbClr val="002060"/>
                </a:solidFill>
                <a:latin typeface="Calibri"/>
                <a:ea typeface="Calibri"/>
                <a:cs typeface="Calibri"/>
                <a:sym typeface="Calibri"/>
              </a:rPr>
              <a:t>. Il consiste en un état des lieux détaillé des résidents et des salariés afin de proposer des actions particulièrement adaptées à chaque établissement.</a:t>
            </a:r>
            <a:endParaRPr sz="800">
              <a:solidFill>
                <a:srgbClr val="002060"/>
              </a:solidFill>
            </a:endParaRPr>
          </a:p>
          <a:p>
            <a:pPr marL="0" lvl="0" indent="0" algn="l" rtl="0">
              <a:lnSpc>
                <a:spcPct val="100000"/>
              </a:lnSpc>
              <a:spcBef>
                <a:spcPts val="0"/>
              </a:spcBef>
              <a:spcAft>
                <a:spcPts val="0"/>
              </a:spcAft>
              <a:buClr>
                <a:srgbClr val="002060"/>
              </a:buClr>
              <a:buSzPts val="1600"/>
              <a:buNone/>
            </a:pPr>
            <a:r>
              <a:rPr lang="fr-FR" sz="1600">
                <a:solidFill>
                  <a:srgbClr val="002060"/>
                </a:solidFill>
                <a:latin typeface="Calibri"/>
                <a:ea typeface="Calibri"/>
                <a:cs typeface="Calibri"/>
                <a:sym typeface="Calibri"/>
              </a:rPr>
              <a:t>Ce diagnostic comprend deux volets : </a:t>
            </a:r>
            <a:r>
              <a:rPr lang="fr-FR" sz="1600" b="1">
                <a:solidFill>
                  <a:srgbClr val="002060"/>
                </a:solidFill>
                <a:latin typeface="Calibri"/>
                <a:ea typeface="Calibri"/>
                <a:cs typeface="Calibri"/>
                <a:sym typeface="Calibri"/>
              </a:rPr>
              <a:t>prévention santé </a:t>
            </a:r>
            <a:r>
              <a:rPr lang="fr-FR" sz="1600">
                <a:solidFill>
                  <a:srgbClr val="002060"/>
                </a:solidFill>
                <a:latin typeface="Calibri"/>
                <a:ea typeface="Calibri"/>
                <a:cs typeface="Calibri"/>
                <a:sym typeface="Calibri"/>
              </a:rPr>
              <a:t>des </a:t>
            </a:r>
            <a:r>
              <a:rPr lang="fr-FR" sz="1600" b="1">
                <a:solidFill>
                  <a:srgbClr val="002060"/>
                </a:solidFill>
                <a:latin typeface="Calibri"/>
                <a:ea typeface="Calibri"/>
                <a:cs typeface="Calibri"/>
                <a:sym typeface="Calibri"/>
              </a:rPr>
              <a:t>résidents</a:t>
            </a:r>
            <a:r>
              <a:rPr lang="fr-FR" sz="1600">
                <a:solidFill>
                  <a:srgbClr val="002060"/>
                </a:solidFill>
                <a:latin typeface="Calibri"/>
                <a:ea typeface="Calibri"/>
                <a:cs typeface="Calibri"/>
                <a:sym typeface="Calibri"/>
              </a:rPr>
              <a:t> &amp; des </a:t>
            </a:r>
            <a:r>
              <a:rPr lang="fr-FR" sz="1600" b="1">
                <a:solidFill>
                  <a:srgbClr val="002060"/>
                </a:solidFill>
                <a:latin typeface="Calibri"/>
                <a:ea typeface="Calibri"/>
                <a:cs typeface="Calibri"/>
                <a:sym typeface="Calibri"/>
              </a:rPr>
              <a:t>salariés</a:t>
            </a:r>
            <a:r>
              <a:rPr lang="fr-FR" sz="1600">
                <a:solidFill>
                  <a:srgbClr val="002060"/>
                </a:solidFill>
                <a:latin typeface="Calibri"/>
                <a:ea typeface="Calibri"/>
                <a:cs typeface="Calibri"/>
                <a:sym typeface="Calibri"/>
              </a:rPr>
              <a:t>.</a:t>
            </a:r>
            <a:endParaRPr/>
          </a:p>
          <a:p>
            <a:pPr marL="0" lvl="0" indent="0" algn="l" rtl="0">
              <a:lnSpc>
                <a:spcPct val="100000"/>
              </a:lnSpc>
              <a:spcBef>
                <a:spcPts val="0"/>
              </a:spcBef>
              <a:spcAft>
                <a:spcPts val="0"/>
              </a:spcAft>
              <a:buClr>
                <a:srgbClr val="024974"/>
              </a:buClr>
              <a:buSzPts val="1600"/>
              <a:buNone/>
            </a:pPr>
            <a:endParaRPr sz="1600">
              <a:solidFill>
                <a:srgbClr val="002060"/>
              </a:solidFill>
              <a:latin typeface="Calibri"/>
              <a:ea typeface="Calibri"/>
              <a:cs typeface="Calibri"/>
              <a:sym typeface="Calibri"/>
            </a:endParaRPr>
          </a:p>
          <a:p>
            <a:pPr marL="0" lvl="0" indent="0" algn="l" rtl="0">
              <a:lnSpc>
                <a:spcPct val="100000"/>
              </a:lnSpc>
              <a:spcBef>
                <a:spcPts val="0"/>
              </a:spcBef>
              <a:spcAft>
                <a:spcPts val="0"/>
              </a:spcAft>
              <a:buClr>
                <a:srgbClr val="002060"/>
              </a:buClr>
              <a:buSzPts val="1600"/>
              <a:buNone/>
            </a:pPr>
            <a:r>
              <a:rPr lang="fr-FR" sz="1600" b="1">
                <a:solidFill>
                  <a:srgbClr val="002060"/>
                </a:solidFill>
                <a:latin typeface="Calibri"/>
                <a:ea typeface="Calibri"/>
                <a:cs typeface="Calibri"/>
                <a:sym typeface="Calibri"/>
              </a:rPr>
              <a:t>- Un questionnaire en ligne est envoyé </a:t>
            </a:r>
            <a:r>
              <a:rPr lang="fr-FR" sz="1600">
                <a:solidFill>
                  <a:srgbClr val="002060"/>
                </a:solidFill>
                <a:latin typeface="Calibri"/>
                <a:ea typeface="Calibri"/>
                <a:cs typeface="Calibri"/>
                <a:sym typeface="Calibri"/>
              </a:rPr>
              <a:t>au référent du projet dans l’établissement afin de pouvoir établir ce diagnostic (anticiper la date de réception).</a:t>
            </a:r>
            <a:endParaRPr/>
          </a:p>
          <a:p>
            <a:pPr marL="0" lvl="0" indent="0" algn="l" rtl="0">
              <a:lnSpc>
                <a:spcPct val="100000"/>
              </a:lnSpc>
              <a:spcBef>
                <a:spcPts val="0"/>
              </a:spcBef>
              <a:spcAft>
                <a:spcPts val="0"/>
              </a:spcAft>
              <a:buClr>
                <a:srgbClr val="024974"/>
              </a:buClr>
              <a:buSzPts val="800"/>
              <a:buNone/>
            </a:pPr>
            <a:endParaRPr sz="800">
              <a:solidFill>
                <a:srgbClr val="002060"/>
              </a:solidFill>
            </a:endParaRPr>
          </a:p>
          <a:p>
            <a:pPr marL="0" lvl="0" indent="0" algn="l" rtl="0">
              <a:lnSpc>
                <a:spcPct val="100000"/>
              </a:lnSpc>
              <a:spcBef>
                <a:spcPts val="0"/>
              </a:spcBef>
              <a:spcAft>
                <a:spcPts val="0"/>
              </a:spcAft>
              <a:buClr>
                <a:srgbClr val="002060"/>
              </a:buClr>
              <a:buSzPts val="1600"/>
              <a:buNone/>
            </a:pPr>
            <a:r>
              <a:rPr lang="fr-FR" sz="1600">
                <a:solidFill>
                  <a:srgbClr val="002060"/>
                </a:solidFill>
              </a:rPr>
              <a:t>- Suite au questionnaire, </a:t>
            </a:r>
            <a:r>
              <a:rPr lang="fr-FR" sz="1600" b="1">
                <a:solidFill>
                  <a:srgbClr val="002060"/>
                </a:solidFill>
                <a:latin typeface="Calibri"/>
                <a:ea typeface="Calibri"/>
                <a:cs typeface="Calibri"/>
                <a:sym typeface="Calibri"/>
              </a:rPr>
              <a:t>Siel Bleu réalise </a:t>
            </a:r>
            <a:r>
              <a:rPr lang="fr-FR" sz="1600">
                <a:solidFill>
                  <a:srgbClr val="002060"/>
                </a:solidFill>
                <a:latin typeface="Calibri"/>
                <a:ea typeface="Calibri"/>
                <a:cs typeface="Calibri"/>
                <a:sym typeface="Calibri"/>
              </a:rPr>
              <a:t>auprès de chaque établissement et en fonction du diagnostic</a:t>
            </a:r>
            <a:r>
              <a:rPr lang="fr-FR" sz="1600" b="1">
                <a:solidFill>
                  <a:srgbClr val="002060"/>
                </a:solidFill>
                <a:latin typeface="Calibri"/>
                <a:ea typeface="Calibri"/>
                <a:cs typeface="Calibri"/>
                <a:sym typeface="Calibri"/>
              </a:rPr>
              <a:t>, une proposition d’offre de prévention globale, adaptée à la spécificité de chaque établissement sous la forme d’un rapport.</a:t>
            </a:r>
            <a:endParaRPr sz="800">
              <a:solidFill>
                <a:srgbClr val="002060"/>
              </a:solidFill>
            </a:endParaRPr>
          </a:p>
          <a:p>
            <a:pPr marL="0" lvl="0" indent="0" algn="l" rtl="0">
              <a:lnSpc>
                <a:spcPct val="90000"/>
              </a:lnSpc>
              <a:spcBef>
                <a:spcPts val="592"/>
              </a:spcBef>
              <a:spcAft>
                <a:spcPts val="0"/>
              </a:spcAft>
              <a:buClr>
                <a:srgbClr val="024974"/>
              </a:buClr>
              <a:buSzPts val="2960"/>
              <a:buNone/>
            </a:pPr>
            <a:endParaRPr sz="2960"/>
          </a:p>
          <a:p>
            <a:pPr marL="0" lvl="0" indent="0" algn="l" rtl="0">
              <a:lnSpc>
                <a:spcPct val="90000"/>
              </a:lnSpc>
              <a:spcBef>
                <a:spcPts val="592"/>
              </a:spcBef>
              <a:spcAft>
                <a:spcPts val="0"/>
              </a:spcAft>
              <a:buClr>
                <a:srgbClr val="024974"/>
              </a:buClr>
              <a:buSzPts val="2960"/>
              <a:buNone/>
            </a:pPr>
            <a:endParaRPr sz="1600"/>
          </a:p>
          <a:p>
            <a:pPr marL="0" lvl="0" indent="0" algn="l" rtl="0">
              <a:lnSpc>
                <a:spcPct val="90000"/>
              </a:lnSpc>
              <a:spcBef>
                <a:spcPts val="592"/>
              </a:spcBef>
              <a:spcAft>
                <a:spcPts val="0"/>
              </a:spcAft>
              <a:buClr>
                <a:srgbClr val="024974"/>
              </a:buClr>
              <a:buSzPts val="2960"/>
              <a:buNone/>
            </a:pPr>
            <a:endParaRPr/>
          </a:p>
          <a:p>
            <a:pPr marL="342900" lvl="0" indent="-154940" algn="l" rtl="0">
              <a:lnSpc>
                <a:spcPct val="90000"/>
              </a:lnSpc>
              <a:spcBef>
                <a:spcPts val="592"/>
              </a:spcBef>
              <a:spcAft>
                <a:spcPts val="0"/>
              </a:spcAft>
              <a:buClr>
                <a:srgbClr val="024974"/>
              </a:buClr>
              <a:buSzPts val="2960"/>
              <a:buFont typeface="Noto Sans Symbols"/>
              <a:buNone/>
            </a:pPr>
            <a:endParaRPr sz="2960"/>
          </a:p>
          <a:p>
            <a:pPr marL="0" lvl="0" indent="0" algn="l" rtl="0">
              <a:lnSpc>
                <a:spcPct val="90000"/>
              </a:lnSpc>
              <a:spcBef>
                <a:spcPts val="592"/>
              </a:spcBef>
              <a:spcAft>
                <a:spcPts val="0"/>
              </a:spcAft>
              <a:buClr>
                <a:srgbClr val="024974"/>
              </a:buClr>
              <a:buSzPts val="2960"/>
              <a:buNone/>
            </a:pPr>
            <a:endParaRPr sz="2960">
              <a:solidFill>
                <a:srgbClr val="FF0000"/>
              </a:solidFill>
            </a:endParaRPr>
          </a:p>
        </p:txBody>
      </p:sp>
      <p:pic>
        <p:nvPicPr>
          <p:cNvPr id="240" name="Google Shape;240;p23"/>
          <p:cNvPicPr preferRelativeResize="0"/>
          <p:nvPr/>
        </p:nvPicPr>
        <p:blipFill rotWithShape="1">
          <a:blip r:embed="rId3">
            <a:alphaModFix/>
          </a:blip>
          <a:srcRect/>
          <a:stretch/>
        </p:blipFill>
        <p:spPr>
          <a:xfrm>
            <a:off x="91450" y="6269650"/>
            <a:ext cx="649324" cy="649324"/>
          </a:xfrm>
          <a:prstGeom prst="rect">
            <a:avLst/>
          </a:prstGeom>
          <a:noFill/>
          <a:ln>
            <a:noFill/>
          </a:ln>
        </p:spPr>
      </p:pic>
      <p:sp>
        <p:nvSpPr>
          <p:cNvPr id="241" name="Google Shape;241;p23"/>
          <p:cNvSpPr txBox="1"/>
          <p:nvPr/>
        </p:nvSpPr>
        <p:spPr>
          <a:xfrm>
            <a:off x="2219325" y="4194714"/>
            <a:ext cx="2238375" cy="2066925"/>
          </a:xfrm>
          <a:prstGeom prst="rect">
            <a:avLst/>
          </a:prstGeom>
          <a:solidFill>
            <a:srgbClr val="077FC3">
              <a:alpha val="24705"/>
            </a:srgbClr>
          </a:solid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fr-FR" sz="1000" b="1" i="0" u="sng" strike="noStrike" cap="none">
                <a:solidFill>
                  <a:srgbClr val="000000"/>
                </a:solidFill>
                <a:latin typeface="Calibri"/>
                <a:ea typeface="Calibri"/>
                <a:cs typeface="Calibri"/>
                <a:sym typeface="Calibri"/>
              </a:rPr>
              <a:t>Pour les résidents</a:t>
            </a:r>
            <a:r>
              <a:rPr lang="fr-FR" sz="1000" b="1" i="0" u="none" strike="noStrike" cap="none">
                <a:solidFill>
                  <a:srgbClr val="000000"/>
                </a:solidFill>
                <a:latin typeface="Calibri"/>
                <a:ea typeface="Calibri"/>
                <a:cs typeface="Calibri"/>
                <a:sym typeface="Calibri"/>
              </a:rPr>
              <a:t> :</a:t>
            </a:r>
            <a:endParaRPr sz="1100" b="0" i="0" u="none" strike="noStrike" cap="none">
              <a:solidFill>
                <a:srgbClr val="000000"/>
              </a:solidFill>
              <a:latin typeface="Calibri"/>
              <a:ea typeface="Calibri"/>
              <a:cs typeface="Calibri"/>
              <a:sym typeface="Calibri"/>
            </a:endParaRPr>
          </a:p>
          <a:p>
            <a:pPr marL="0" marR="0" lvl="0" indent="0" algn="ctr" rtl="0">
              <a:lnSpc>
                <a:spcPct val="115000"/>
              </a:lnSpc>
              <a:spcBef>
                <a:spcPts val="1000"/>
              </a:spcBef>
              <a:spcAft>
                <a:spcPts val="0"/>
              </a:spcAft>
              <a:buNone/>
            </a:pPr>
            <a:r>
              <a:rPr lang="fr-FR" sz="1000" b="0" i="0" u="none" strike="noStrike" cap="none">
                <a:solidFill>
                  <a:srgbClr val="000000"/>
                </a:solidFill>
                <a:latin typeface="Calibri"/>
                <a:ea typeface="Calibri"/>
                <a:cs typeface="Calibri"/>
                <a:sym typeface="Calibri"/>
              </a:rPr>
              <a:t>- </a:t>
            </a:r>
            <a:r>
              <a:rPr lang="fr-FR" sz="1000" b="0" i="1" u="none" strike="noStrike" cap="none">
                <a:solidFill>
                  <a:srgbClr val="000000"/>
                </a:solidFill>
                <a:latin typeface="Calibri"/>
                <a:ea typeface="Calibri"/>
                <a:cs typeface="Calibri"/>
                <a:sym typeface="Calibri"/>
              </a:rPr>
              <a:t>mobilité</a:t>
            </a:r>
            <a:endParaRPr sz="1100" b="0" i="0" u="none" strike="noStrike" cap="none">
              <a:solidFill>
                <a:srgbClr val="000000"/>
              </a:solidFill>
              <a:latin typeface="Calibri"/>
              <a:ea typeface="Calibri"/>
              <a:cs typeface="Calibri"/>
              <a:sym typeface="Calibri"/>
            </a:endParaRPr>
          </a:p>
          <a:p>
            <a:pPr marL="0" marR="0" lvl="0" indent="0" algn="ctr" rtl="0">
              <a:lnSpc>
                <a:spcPct val="115000"/>
              </a:lnSpc>
              <a:spcBef>
                <a:spcPts val="1000"/>
              </a:spcBef>
              <a:spcAft>
                <a:spcPts val="0"/>
              </a:spcAft>
              <a:buNone/>
            </a:pPr>
            <a:r>
              <a:rPr lang="fr-FR" sz="1000" b="0" i="0" u="none" strike="noStrike" cap="none">
                <a:solidFill>
                  <a:srgbClr val="000000"/>
                </a:solidFill>
                <a:latin typeface="Calibri"/>
                <a:ea typeface="Calibri"/>
                <a:cs typeface="Calibri"/>
                <a:sym typeface="Calibri"/>
              </a:rPr>
              <a:t>- </a:t>
            </a:r>
            <a:r>
              <a:rPr lang="fr-FR" sz="1000" b="0" i="1" u="none" strike="noStrike" cap="none">
                <a:solidFill>
                  <a:srgbClr val="000000"/>
                </a:solidFill>
                <a:latin typeface="Calibri"/>
                <a:ea typeface="Calibri"/>
                <a:cs typeface="Calibri"/>
                <a:sym typeface="Calibri"/>
              </a:rPr>
              <a:t>état cognitif</a:t>
            </a:r>
            <a:endParaRPr sz="1100" b="0" i="0" u="none" strike="noStrike" cap="none">
              <a:solidFill>
                <a:srgbClr val="000000"/>
              </a:solidFill>
              <a:latin typeface="Calibri"/>
              <a:ea typeface="Calibri"/>
              <a:cs typeface="Calibri"/>
              <a:sym typeface="Calibri"/>
            </a:endParaRPr>
          </a:p>
          <a:p>
            <a:pPr marL="0" marR="0" lvl="0" indent="0" algn="ctr" rtl="0">
              <a:lnSpc>
                <a:spcPct val="115000"/>
              </a:lnSpc>
              <a:spcBef>
                <a:spcPts val="1000"/>
              </a:spcBef>
              <a:spcAft>
                <a:spcPts val="0"/>
              </a:spcAft>
              <a:buNone/>
            </a:pPr>
            <a:r>
              <a:rPr lang="fr-FR" sz="1000" b="0" i="0" u="none" strike="noStrike" cap="none">
                <a:solidFill>
                  <a:srgbClr val="000000"/>
                </a:solidFill>
                <a:latin typeface="Calibri"/>
                <a:ea typeface="Calibri"/>
                <a:cs typeface="Calibri"/>
                <a:sym typeface="Calibri"/>
              </a:rPr>
              <a:t>- </a:t>
            </a:r>
            <a:r>
              <a:rPr lang="fr-FR" sz="1000" b="0" i="1" u="none" strike="noStrike" cap="none">
                <a:solidFill>
                  <a:srgbClr val="000000"/>
                </a:solidFill>
                <a:latin typeface="Calibri"/>
                <a:ea typeface="Calibri"/>
                <a:cs typeface="Calibri"/>
                <a:sym typeface="Calibri"/>
              </a:rPr>
              <a:t>capacité à s’intégrer</a:t>
            </a:r>
            <a:r>
              <a:rPr lang="fr-FR" sz="1000" b="0" i="0" u="none" strike="noStrike" cap="none">
                <a:solidFill>
                  <a:srgbClr val="000000"/>
                </a:solidFill>
                <a:latin typeface="Calibri"/>
                <a:ea typeface="Calibri"/>
                <a:cs typeface="Calibri"/>
                <a:sym typeface="Calibri"/>
              </a:rPr>
              <a:t> dans un groupe</a:t>
            </a:r>
            <a:endParaRPr sz="1100" b="0" i="0" u="none" strike="noStrike" cap="none">
              <a:solidFill>
                <a:srgbClr val="000000"/>
              </a:solidFill>
              <a:latin typeface="Calibri"/>
              <a:ea typeface="Calibri"/>
              <a:cs typeface="Calibri"/>
              <a:sym typeface="Calibri"/>
            </a:endParaRPr>
          </a:p>
          <a:p>
            <a:pPr marL="0" marR="0" lvl="0" indent="0" algn="ctr" rtl="0">
              <a:lnSpc>
                <a:spcPct val="115000"/>
              </a:lnSpc>
              <a:spcBef>
                <a:spcPts val="1000"/>
              </a:spcBef>
              <a:spcAft>
                <a:spcPts val="0"/>
              </a:spcAft>
              <a:buNone/>
            </a:pPr>
            <a:r>
              <a:rPr lang="fr-FR" sz="1000" b="0" i="0" u="none" strike="noStrike" cap="none">
                <a:solidFill>
                  <a:srgbClr val="000000"/>
                </a:solidFill>
                <a:latin typeface="Calibri"/>
                <a:ea typeface="Calibri"/>
                <a:cs typeface="Calibri"/>
                <a:sym typeface="Calibri"/>
              </a:rPr>
              <a:t>- </a:t>
            </a:r>
            <a:r>
              <a:rPr lang="fr-FR" sz="1000" b="0" i="1" u="none" strike="noStrike" cap="none">
                <a:solidFill>
                  <a:srgbClr val="000000"/>
                </a:solidFill>
                <a:latin typeface="Calibri"/>
                <a:ea typeface="Calibri"/>
                <a:cs typeface="Calibri"/>
                <a:sym typeface="Calibri"/>
              </a:rPr>
              <a:t>nb de chutes</a:t>
            </a:r>
            <a:r>
              <a:rPr lang="fr-FR" sz="1000" b="0" i="0" u="none" strike="noStrike" cap="none">
                <a:solidFill>
                  <a:srgbClr val="000000"/>
                </a:solidFill>
                <a:latin typeface="Calibri"/>
                <a:ea typeface="Calibri"/>
                <a:cs typeface="Calibri"/>
                <a:sym typeface="Calibri"/>
              </a:rPr>
              <a:t> sur les 6 derniers mois</a:t>
            </a:r>
            <a:endParaRPr sz="1100" b="0" i="0" u="none" strike="noStrike" cap="none">
              <a:solidFill>
                <a:srgbClr val="000000"/>
              </a:solidFill>
              <a:latin typeface="Calibri"/>
              <a:ea typeface="Calibri"/>
              <a:cs typeface="Calibri"/>
              <a:sym typeface="Calibri"/>
            </a:endParaRPr>
          </a:p>
          <a:p>
            <a:pPr marL="0" marR="0" lvl="0" indent="0" algn="ctr" rtl="0">
              <a:lnSpc>
                <a:spcPct val="115000"/>
              </a:lnSpc>
              <a:spcBef>
                <a:spcPts val="1000"/>
              </a:spcBef>
              <a:spcAft>
                <a:spcPts val="0"/>
              </a:spcAft>
              <a:buNone/>
            </a:pPr>
            <a:r>
              <a:rPr lang="fr-FR" sz="1000" b="0" i="0" u="none" strike="noStrike" cap="none">
                <a:solidFill>
                  <a:srgbClr val="000000"/>
                </a:solidFill>
                <a:latin typeface="Calibri"/>
                <a:ea typeface="Calibri"/>
                <a:cs typeface="Calibri"/>
                <a:sym typeface="Calibri"/>
              </a:rPr>
              <a:t>- </a:t>
            </a:r>
            <a:r>
              <a:rPr lang="fr-FR" sz="1000" b="0" i="1" u="none" strike="noStrike" cap="none">
                <a:solidFill>
                  <a:srgbClr val="000000"/>
                </a:solidFill>
                <a:latin typeface="Calibri"/>
                <a:ea typeface="Calibri"/>
                <a:cs typeface="Calibri"/>
                <a:sym typeface="Calibri"/>
              </a:rPr>
              <a:t>temps de stimulation physique</a:t>
            </a:r>
            <a:r>
              <a:rPr lang="fr-FR" sz="1000" b="0" i="0" u="none" strike="noStrike" cap="none">
                <a:solidFill>
                  <a:srgbClr val="000000"/>
                </a:solidFill>
                <a:latin typeface="Calibri"/>
                <a:ea typeface="Calibri"/>
                <a:cs typeface="Calibri"/>
                <a:sym typeface="Calibri"/>
              </a:rPr>
              <a:t> par semaine</a:t>
            </a:r>
            <a:endParaRPr sz="1100" b="0" i="0" u="none" strike="noStrike" cap="none">
              <a:solidFill>
                <a:srgbClr val="000000"/>
              </a:solidFill>
              <a:latin typeface="Calibri"/>
              <a:ea typeface="Calibri"/>
              <a:cs typeface="Calibri"/>
              <a:sym typeface="Calibri"/>
            </a:endParaRPr>
          </a:p>
          <a:p>
            <a:pPr marL="0" marR="0" lvl="0" indent="0" algn="ctr" rtl="0">
              <a:lnSpc>
                <a:spcPct val="115000"/>
              </a:lnSpc>
              <a:spcBef>
                <a:spcPts val="1000"/>
              </a:spcBef>
              <a:spcAft>
                <a:spcPts val="0"/>
              </a:spcAft>
              <a:buNone/>
            </a:pPr>
            <a:r>
              <a:rPr lang="fr-FR" sz="1000" b="0" i="0" u="none" strike="noStrike" cap="none">
                <a:solidFill>
                  <a:srgbClr val="000000"/>
                </a:solidFill>
                <a:latin typeface="Calibri"/>
                <a:ea typeface="Calibri"/>
                <a:cs typeface="Calibri"/>
                <a:sym typeface="Calibri"/>
              </a:rPr>
              <a:t>- </a:t>
            </a:r>
            <a:r>
              <a:rPr lang="fr-FR" sz="1000" b="0" i="1" u="none" strike="noStrike" cap="none">
                <a:solidFill>
                  <a:srgbClr val="000000"/>
                </a:solidFill>
                <a:latin typeface="Calibri"/>
                <a:ea typeface="Calibri"/>
                <a:cs typeface="Calibri"/>
                <a:sym typeface="Calibri"/>
              </a:rPr>
              <a:t>GIR</a:t>
            </a:r>
            <a:endParaRPr sz="1100" b="0" i="0" u="none" strike="noStrike" cap="none">
              <a:solidFill>
                <a:srgbClr val="000000"/>
              </a:solidFill>
              <a:latin typeface="Calibri"/>
              <a:ea typeface="Calibri"/>
              <a:cs typeface="Calibri"/>
              <a:sym typeface="Calibri"/>
            </a:endParaRPr>
          </a:p>
          <a:p>
            <a:pPr marL="0" marR="0" lvl="0" indent="0" algn="just" rtl="0">
              <a:lnSpc>
                <a:spcPct val="115000"/>
              </a:lnSpc>
              <a:spcBef>
                <a:spcPts val="1000"/>
              </a:spcBef>
              <a:spcAft>
                <a:spcPts val="0"/>
              </a:spcAft>
              <a:buNone/>
            </a:pPr>
            <a:r>
              <a:rPr lang="fr-FR" sz="1000" b="0" i="0" u="none" strike="noStrike" cap="none">
                <a:solidFill>
                  <a:srgbClr val="000000"/>
                </a:solidFill>
                <a:latin typeface="Calibri"/>
                <a:ea typeface="Calibri"/>
                <a:cs typeface="Calibri"/>
                <a:sym typeface="Calibri"/>
              </a:rPr>
              <a:t> </a:t>
            </a:r>
            <a:endParaRPr sz="1100" b="0" i="0" u="none" strike="noStrike" cap="none">
              <a:solidFill>
                <a:srgbClr val="000000"/>
              </a:solidFill>
              <a:latin typeface="Calibri"/>
              <a:ea typeface="Calibri"/>
              <a:cs typeface="Calibri"/>
              <a:sym typeface="Calibri"/>
            </a:endParaRPr>
          </a:p>
        </p:txBody>
      </p:sp>
      <p:sp>
        <p:nvSpPr>
          <p:cNvPr id="242" name="Google Shape;242;p23"/>
          <p:cNvSpPr txBox="1"/>
          <p:nvPr/>
        </p:nvSpPr>
        <p:spPr>
          <a:xfrm>
            <a:off x="5230780" y="4180022"/>
            <a:ext cx="2466975" cy="2066925"/>
          </a:xfrm>
          <a:prstGeom prst="rect">
            <a:avLst/>
          </a:prstGeom>
          <a:solidFill>
            <a:srgbClr val="077FC3">
              <a:alpha val="24705"/>
            </a:srgb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00"/>
              <a:buFont typeface="Arial"/>
              <a:buNone/>
            </a:pPr>
            <a:r>
              <a:rPr lang="fr-FR" sz="1000" b="1" i="0" u="sng" strike="noStrike" cap="none">
                <a:solidFill>
                  <a:schemeClr val="dk1"/>
                </a:solidFill>
                <a:latin typeface="Calibri"/>
                <a:ea typeface="Calibri"/>
                <a:cs typeface="Calibri"/>
                <a:sym typeface="Calibri"/>
              </a:rPr>
              <a:t>Pour les salariés</a:t>
            </a:r>
            <a:r>
              <a:rPr lang="fr-FR" sz="1000" b="1" i="0" u="none" strike="noStrike" cap="none">
                <a:solidFill>
                  <a:schemeClr val="dk1"/>
                </a:solidFill>
                <a:latin typeface="Calibri"/>
                <a:ea typeface="Calibri"/>
                <a:cs typeface="Calibri"/>
                <a:sym typeface="Calibri"/>
              </a:rPr>
              <a:t> :</a:t>
            </a:r>
            <a:endParaRPr sz="6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r>
              <a:rPr lang="fr-FR" sz="1000" b="0" i="0" u="none" strike="noStrike" cap="none">
                <a:solidFill>
                  <a:schemeClr val="dk1"/>
                </a:solidFill>
                <a:latin typeface="Calibri"/>
                <a:ea typeface="Calibri"/>
                <a:cs typeface="Calibri"/>
                <a:sym typeface="Calibri"/>
              </a:rPr>
              <a:t>- </a:t>
            </a:r>
            <a:r>
              <a:rPr lang="fr-FR" sz="1000" b="0" i="1" u="none" strike="noStrike" cap="none">
                <a:solidFill>
                  <a:schemeClr val="dk1"/>
                </a:solidFill>
                <a:latin typeface="Calibri"/>
                <a:ea typeface="Calibri"/>
                <a:cs typeface="Calibri"/>
                <a:sym typeface="Calibri"/>
              </a:rPr>
              <a:t>nb d’accidents de travail</a:t>
            </a:r>
            <a:r>
              <a:rPr lang="fr-FR" sz="1000" b="0" i="0" u="none" strike="noStrike" cap="none">
                <a:solidFill>
                  <a:schemeClr val="dk1"/>
                </a:solidFill>
                <a:latin typeface="Calibri"/>
                <a:ea typeface="Calibri"/>
                <a:cs typeface="Calibri"/>
                <a:sym typeface="Calibri"/>
              </a:rPr>
              <a:t> la dernière année, liée à la manutention, survenant durant les 2 premières heures de prise de poste…</a:t>
            </a:r>
            <a:endParaRPr sz="6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r>
              <a:rPr lang="fr-FR" sz="1000" b="0" i="0" u="none" strike="noStrike" cap="none">
                <a:solidFill>
                  <a:schemeClr val="dk1"/>
                </a:solidFill>
                <a:latin typeface="Calibri"/>
                <a:ea typeface="Calibri"/>
                <a:cs typeface="Calibri"/>
                <a:sym typeface="Calibri"/>
              </a:rPr>
              <a:t>- </a:t>
            </a:r>
            <a:r>
              <a:rPr lang="fr-FR" sz="1000" b="0" i="1" u="none" strike="noStrike" cap="none">
                <a:solidFill>
                  <a:schemeClr val="dk1"/>
                </a:solidFill>
                <a:latin typeface="Calibri"/>
                <a:ea typeface="Calibri"/>
                <a:cs typeface="Calibri"/>
                <a:sym typeface="Calibri"/>
              </a:rPr>
              <a:t>état des lieux des formations</a:t>
            </a:r>
            <a:r>
              <a:rPr lang="fr-FR" sz="1000" b="0" i="0" u="none" strike="noStrike" cap="none">
                <a:solidFill>
                  <a:schemeClr val="dk1"/>
                </a:solidFill>
                <a:latin typeface="Calibri"/>
                <a:ea typeface="Calibri"/>
                <a:cs typeface="Calibri"/>
                <a:sym typeface="Calibri"/>
              </a:rPr>
              <a:t> proposées sur les TMS, la prévention santé par l’activité physique, la prévention des chutes…</a:t>
            </a:r>
            <a:endParaRPr sz="6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000"/>
              <a:buFont typeface="Arial"/>
              <a:buNone/>
            </a:pPr>
            <a:r>
              <a:rPr lang="fr-FR" sz="1000" b="0" i="0" u="none" strike="noStrike" cap="none">
                <a:solidFill>
                  <a:schemeClr val="dk1"/>
                </a:solidFill>
                <a:latin typeface="Calibri"/>
                <a:ea typeface="Calibri"/>
                <a:cs typeface="Calibri"/>
                <a:sym typeface="Calibri"/>
              </a:rPr>
              <a:t>- état des lieux des actions sur la </a:t>
            </a:r>
            <a:r>
              <a:rPr lang="fr-FR" sz="1000" b="0" i="1" u="none" strike="noStrike" cap="none">
                <a:solidFill>
                  <a:schemeClr val="dk1"/>
                </a:solidFill>
                <a:latin typeface="Calibri"/>
                <a:ea typeface="Calibri"/>
                <a:cs typeface="Calibri"/>
                <a:sym typeface="Calibri"/>
              </a:rPr>
              <a:t>qualité de vie au travail</a:t>
            </a:r>
            <a:r>
              <a:rPr lang="fr-FR" sz="1000" b="0" i="0" u="none" strike="noStrike" cap="none">
                <a:solidFill>
                  <a:schemeClr val="dk1"/>
                </a:solidFill>
                <a:latin typeface="Calibri"/>
                <a:ea typeface="Calibri"/>
                <a:cs typeface="Calibri"/>
                <a:sym typeface="Calibri"/>
              </a:rPr>
              <a:t>…</a:t>
            </a:r>
            <a:endParaRPr sz="18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9">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9">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4"/>
          <p:cNvSpPr txBox="1">
            <a:spLocks noGrp="1"/>
          </p:cNvSpPr>
          <p:nvPr>
            <p:ph type="body" idx="1"/>
          </p:nvPr>
        </p:nvSpPr>
        <p:spPr>
          <a:xfrm>
            <a:off x="457200" y="260648"/>
            <a:ext cx="8229600" cy="586552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960"/>
              <a:buChar char="•"/>
            </a:pPr>
            <a:r>
              <a:rPr lang="fr-FR" sz="2800" u="sng"/>
              <a:t>Etape 2 : Séance de sensibilisation : Durée 2h</a:t>
            </a:r>
            <a:endParaRPr sz="2800" u="sng"/>
          </a:p>
          <a:p>
            <a:pPr marL="342900" lvl="0" indent="-139700" algn="l" rtl="0">
              <a:lnSpc>
                <a:spcPct val="100000"/>
              </a:lnSpc>
              <a:spcBef>
                <a:spcPts val="640"/>
              </a:spcBef>
              <a:spcAft>
                <a:spcPts val="0"/>
              </a:spcAft>
              <a:buClr>
                <a:srgbClr val="024974"/>
              </a:buClr>
              <a:buSzPts val="3200"/>
              <a:buNone/>
            </a:pPr>
            <a:endParaRPr sz="1600"/>
          </a:p>
          <a:p>
            <a:pPr marL="546100" lvl="0" indent="-342900" algn="l" rtl="0">
              <a:lnSpc>
                <a:spcPct val="100000"/>
              </a:lnSpc>
              <a:spcBef>
                <a:spcPts val="640"/>
              </a:spcBef>
              <a:spcAft>
                <a:spcPts val="0"/>
              </a:spcAft>
              <a:buClr>
                <a:srgbClr val="024974"/>
              </a:buClr>
              <a:buSzPts val="3200"/>
              <a:buFont typeface="Calibri"/>
              <a:buChar char="-"/>
            </a:pPr>
            <a:r>
              <a:rPr lang="fr-FR" sz="2000"/>
              <a:t>L’enseignant APA vient dans la structure sensibiliser le personnel et les bénéficiaires aux bienfaits de l’activité physique adaptée.</a:t>
            </a:r>
            <a:endParaRPr/>
          </a:p>
          <a:p>
            <a:pPr marL="546100" lvl="0" indent="-139700" algn="l" rtl="0">
              <a:lnSpc>
                <a:spcPct val="100000"/>
              </a:lnSpc>
              <a:spcBef>
                <a:spcPts val="640"/>
              </a:spcBef>
              <a:spcAft>
                <a:spcPts val="0"/>
              </a:spcAft>
              <a:buClr>
                <a:srgbClr val="024974"/>
              </a:buClr>
              <a:buSzPts val="3200"/>
              <a:buFont typeface="Calibri"/>
              <a:buNone/>
            </a:pPr>
            <a:endParaRPr sz="2000"/>
          </a:p>
          <a:p>
            <a:pPr marL="546100" lvl="0" indent="-342900" algn="l" rtl="0">
              <a:lnSpc>
                <a:spcPct val="100000"/>
              </a:lnSpc>
              <a:spcBef>
                <a:spcPts val="640"/>
              </a:spcBef>
              <a:spcAft>
                <a:spcPts val="0"/>
              </a:spcAft>
              <a:buClr>
                <a:srgbClr val="024974"/>
              </a:buClr>
              <a:buSzPts val="3200"/>
              <a:buFont typeface="Calibri"/>
              <a:buChar char="-"/>
            </a:pPr>
            <a:r>
              <a:rPr lang="fr-FR" sz="2000"/>
              <a:t>L’enseignant APA fait une initiation à l’APA.</a:t>
            </a:r>
            <a:endParaRPr/>
          </a:p>
          <a:p>
            <a:pPr marL="546100" lvl="0" indent="-139700" algn="l" rtl="0">
              <a:lnSpc>
                <a:spcPct val="100000"/>
              </a:lnSpc>
              <a:spcBef>
                <a:spcPts val="640"/>
              </a:spcBef>
              <a:spcAft>
                <a:spcPts val="0"/>
              </a:spcAft>
              <a:buClr>
                <a:srgbClr val="024974"/>
              </a:buClr>
              <a:buSzPts val="3200"/>
              <a:buFont typeface="Calibri"/>
              <a:buNone/>
            </a:pPr>
            <a:endParaRPr sz="2000"/>
          </a:p>
          <a:p>
            <a:pPr marL="546100" lvl="0" indent="-342900" algn="l" rtl="0">
              <a:lnSpc>
                <a:spcPct val="100000"/>
              </a:lnSpc>
              <a:spcBef>
                <a:spcPts val="640"/>
              </a:spcBef>
              <a:spcAft>
                <a:spcPts val="0"/>
              </a:spcAft>
              <a:buSzPts val="3200"/>
              <a:buFont typeface="Calibri"/>
              <a:buChar char="-"/>
            </a:pPr>
            <a:r>
              <a:rPr lang="fr-FR" sz="2000"/>
              <a:t>L’enseignant APA valide avec l’équipe de l’établissement l’organisation du projet, la mise en place des groupes d’activités, la communication (affiches), les lieux… afin de débuter le projet dès la semaine suivante dans les meilleures conditions de réussite.</a:t>
            </a:r>
            <a:endParaRPr/>
          </a:p>
          <a:p>
            <a:pPr marL="342900" lvl="0" indent="-139700" algn="l" rtl="0">
              <a:lnSpc>
                <a:spcPct val="100000"/>
              </a:lnSpc>
              <a:spcBef>
                <a:spcPts val="640"/>
              </a:spcBef>
              <a:spcAft>
                <a:spcPts val="0"/>
              </a:spcAft>
              <a:buClr>
                <a:srgbClr val="024974"/>
              </a:buClr>
              <a:buSzPts val="3200"/>
              <a:buNone/>
            </a:pPr>
            <a:endParaRPr sz="2000"/>
          </a:p>
        </p:txBody>
      </p:sp>
      <p:pic>
        <p:nvPicPr>
          <p:cNvPr id="248" name="Google Shape;248;p24"/>
          <p:cNvPicPr preferRelativeResize="0"/>
          <p:nvPr/>
        </p:nvPicPr>
        <p:blipFill rotWithShape="1">
          <a:blip r:embed="rId3">
            <a:alphaModFix/>
          </a:blip>
          <a:srcRect/>
          <a:stretch/>
        </p:blipFill>
        <p:spPr>
          <a:xfrm>
            <a:off x="91450" y="6269650"/>
            <a:ext cx="649324" cy="64932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5"/>
          <p:cNvSpPr txBox="1">
            <a:spLocks noGrp="1"/>
          </p:cNvSpPr>
          <p:nvPr>
            <p:ph type="body" idx="1"/>
          </p:nvPr>
        </p:nvSpPr>
        <p:spPr>
          <a:xfrm>
            <a:off x="457200" y="260648"/>
            <a:ext cx="8229600" cy="586552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24974"/>
              </a:buClr>
              <a:buSzPts val="3200"/>
              <a:buChar char="•"/>
            </a:pPr>
            <a:r>
              <a:rPr lang="fr-FR" sz="2800" u="sng"/>
              <a:t>Etape 3 : Programme et déroulement des séances</a:t>
            </a:r>
            <a:endParaRPr sz="2800" u="sng"/>
          </a:p>
          <a:p>
            <a:pPr marL="0" lvl="0" indent="0" algn="l" rtl="0">
              <a:lnSpc>
                <a:spcPct val="100000"/>
              </a:lnSpc>
              <a:spcBef>
                <a:spcPts val="0"/>
              </a:spcBef>
              <a:spcAft>
                <a:spcPts val="0"/>
              </a:spcAft>
              <a:buSzPts val="3200"/>
              <a:buNone/>
            </a:pPr>
            <a:r>
              <a:rPr lang="fr-FR" sz="1800">
                <a:solidFill>
                  <a:schemeClr val="dk1"/>
                </a:solidFill>
              </a:rPr>
              <a:t> </a:t>
            </a:r>
            <a:endParaRPr/>
          </a:p>
          <a:p>
            <a:pPr marL="342900" lvl="0" indent="-346075" algn="l" rtl="0">
              <a:lnSpc>
                <a:spcPct val="100000"/>
              </a:lnSpc>
              <a:spcBef>
                <a:spcPts val="640"/>
              </a:spcBef>
              <a:spcAft>
                <a:spcPts val="0"/>
              </a:spcAft>
              <a:buSzPts val="3200"/>
              <a:buFont typeface="Noto Sans Symbols"/>
              <a:buChar char="⮚"/>
            </a:pPr>
            <a:r>
              <a:rPr lang="fr-FR" sz="2000"/>
              <a:t>18 séances de 2h30 hebdomadaires (2h d’activités et 30mn d’évaluation et de coordination avec l’équipe pluridisciplinaire)</a:t>
            </a:r>
            <a:endParaRPr/>
          </a:p>
          <a:p>
            <a:pPr marL="342900" lvl="0" indent="-139700" algn="l" rtl="0">
              <a:lnSpc>
                <a:spcPct val="100000"/>
              </a:lnSpc>
              <a:spcBef>
                <a:spcPts val="640"/>
              </a:spcBef>
              <a:spcAft>
                <a:spcPts val="0"/>
              </a:spcAft>
              <a:buClr>
                <a:srgbClr val="024974"/>
              </a:buClr>
              <a:buSzPts val="3200"/>
              <a:buFont typeface="Noto Sans Symbols"/>
              <a:buNone/>
            </a:pPr>
            <a:endParaRPr sz="2800"/>
          </a:p>
          <a:p>
            <a:pPr marL="0" lvl="0" indent="0" algn="l" rtl="0">
              <a:lnSpc>
                <a:spcPct val="100000"/>
              </a:lnSpc>
              <a:spcBef>
                <a:spcPts val="640"/>
              </a:spcBef>
              <a:spcAft>
                <a:spcPts val="0"/>
              </a:spcAft>
              <a:buSzPts val="3200"/>
              <a:buNone/>
            </a:pPr>
            <a:r>
              <a:rPr lang="fr-FR" sz="2000" u="sng"/>
              <a:t>Toutes les séances se dérouleront avec :</a:t>
            </a:r>
            <a:endParaRPr u="sng"/>
          </a:p>
          <a:p>
            <a:pPr marL="0" lvl="0" indent="0" algn="l" rtl="0">
              <a:lnSpc>
                <a:spcPct val="100000"/>
              </a:lnSpc>
              <a:spcBef>
                <a:spcPts val="640"/>
              </a:spcBef>
              <a:spcAft>
                <a:spcPts val="0"/>
              </a:spcAft>
              <a:buClr>
                <a:srgbClr val="024974"/>
              </a:buClr>
              <a:buSzPts val="3200"/>
              <a:buNone/>
            </a:pPr>
            <a:endParaRPr sz="2000"/>
          </a:p>
          <a:p>
            <a:pPr marL="342900" lvl="0" indent="-342900" algn="l" rtl="0">
              <a:lnSpc>
                <a:spcPct val="100000"/>
              </a:lnSpc>
              <a:spcBef>
                <a:spcPts val="640"/>
              </a:spcBef>
              <a:spcAft>
                <a:spcPts val="0"/>
              </a:spcAft>
              <a:buClr>
                <a:srgbClr val="024974"/>
              </a:buClr>
              <a:buSzPts val="3200"/>
              <a:buFont typeface="Noto Sans Symbols"/>
              <a:buChar char="⮚"/>
            </a:pPr>
            <a:r>
              <a:rPr lang="fr-FR" sz="2000"/>
              <a:t>     Un temps d’échauffement</a:t>
            </a:r>
            <a:endParaRPr sz="2000"/>
          </a:p>
          <a:p>
            <a:pPr marL="342900" lvl="0" indent="-342900" algn="l" rtl="0">
              <a:lnSpc>
                <a:spcPct val="100000"/>
              </a:lnSpc>
              <a:spcBef>
                <a:spcPts val="640"/>
              </a:spcBef>
              <a:spcAft>
                <a:spcPts val="0"/>
              </a:spcAft>
              <a:buClr>
                <a:srgbClr val="024974"/>
              </a:buClr>
              <a:buSzPts val="3200"/>
              <a:buFont typeface="Noto Sans Symbols"/>
              <a:buChar char="⮚"/>
            </a:pPr>
            <a:r>
              <a:rPr lang="fr-FR" sz="2000"/>
              <a:t>     Un corps de séance</a:t>
            </a:r>
            <a:endParaRPr sz="2000"/>
          </a:p>
          <a:p>
            <a:pPr marL="342900" lvl="0" indent="-342900" algn="l" rtl="0">
              <a:lnSpc>
                <a:spcPct val="100000"/>
              </a:lnSpc>
              <a:spcBef>
                <a:spcPts val="640"/>
              </a:spcBef>
              <a:spcAft>
                <a:spcPts val="0"/>
              </a:spcAft>
              <a:buClr>
                <a:srgbClr val="024974"/>
              </a:buClr>
              <a:buSzPts val="3200"/>
              <a:buFont typeface="Noto Sans Symbols"/>
              <a:buChar char="⮚"/>
            </a:pPr>
            <a:r>
              <a:rPr lang="fr-FR" sz="2000"/>
              <a:t>     Un retour au calme</a:t>
            </a:r>
            <a:endParaRPr sz="2000"/>
          </a:p>
        </p:txBody>
      </p:sp>
      <p:pic>
        <p:nvPicPr>
          <p:cNvPr id="254" name="Google Shape;254;p25"/>
          <p:cNvPicPr preferRelativeResize="0"/>
          <p:nvPr/>
        </p:nvPicPr>
        <p:blipFill rotWithShape="1">
          <a:blip r:embed="rId3">
            <a:alphaModFix/>
          </a:blip>
          <a:srcRect/>
          <a:stretch/>
        </p:blipFill>
        <p:spPr>
          <a:xfrm>
            <a:off x="91450" y="6269650"/>
            <a:ext cx="649324" cy="64932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6"/>
          <p:cNvSpPr txBox="1">
            <a:spLocks noGrp="1"/>
          </p:cNvSpPr>
          <p:nvPr>
            <p:ph type="body" idx="1"/>
          </p:nvPr>
        </p:nvSpPr>
        <p:spPr>
          <a:xfrm>
            <a:off x="457200" y="332656"/>
            <a:ext cx="8229600" cy="579351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24974"/>
              </a:buClr>
              <a:buSzPts val="3200"/>
              <a:buChar char="•"/>
            </a:pPr>
            <a:r>
              <a:rPr lang="fr-FR" u="sng" dirty="0">
                <a:highlight>
                  <a:srgbClr val="FFFF00"/>
                </a:highlight>
              </a:rPr>
              <a:t>Etape 4 : Evaluation du programme</a:t>
            </a:r>
            <a:br>
              <a:rPr lang="fr-FR" u="sng" dirty="0">
                <a:highlight>
                  <a:srgbClr val="FFFF00"/>
                </a:highlight>
              </a:rPr>
            </a:br>
            <a:endParaRPr u="sng" dirty="0">
              <a:highlight>
                <a:srgbClr val="FFFF00"/>
              </a:highlight>
            </a:endParaRPr>
          </a:p>
          <a:p>
            <a:pPr marL="0" lvl="0" indent="0" algn="l" rtl="0">
              <a:lnSpc>
                <a:spcPct val="100000"/>
              </a:lnSpc>
              <a:spcBef>
                <a:spcPts val="640"/>
              </a:spcBef>
              <a:spcAft>
                <a:spcPts val="0"/>
              </a:spcAft>
              <a:buClr>
                <a:srgbClr val="024974"/>
              </a:buClr>
              <a:buSzPts val="3200"/>
              <a:buNone/>
            </a:pPr>
            <a:endParaRPr sz="1600" dirty="0"/>
          </a:p>
          <a:p>
            <a:pPr marL="342900" lvl="0" indent="-342900" algn="l" rtl="0">
              <a:lnSpc>
                <a:spcPct val="100000"/>
              </a:lnSpc>
              <a:spcBef>
                <a:spcPts val="640"/>
              </a:spcBef>
              <a:spcAft>
                <a:spcPts val="0"/>
              </a:spcAft>
              <a:buClr>
                <a:srgbClr val="024974"/>
              </a:buClr>
              <a:buSzPts val="3200"/>
              <a:buFont typeface="Noto Sans Symbols"/>
              <a:buChar char="⮚"/>
            </a:pPr>
            <a:r>
              <a:rPr lang="fr-FR" sz="2400" dirty="0"/>
              <a:t>  </a:t>
            </a:r>
            <a:r>
              <a:rPr lang="fr-FR" sz="2000" dirty="0">
                <a:solidFill>
                  <a:srgbClr val="002060"/>
                </a:solidFill>
                <a:highlight>
                  <a:srgbClr val="FFFF00"/>
                </a:highlight>
              </a:rPr>
              <a:t>Feuille de présences dans la structure </a:t>
            </a:r>
            <a:endParaRPr dirty="0">
              <a:highlight>
                <a:srgbClr val="FFFF00"/>
              </a:highlight>
            </a:endParaRPr>
          </a:p>
          <a:p>
            <a:pPr marL="342900" lvl="0" indent="-342900" algn="l" rtl="0">
              <a:lnSpc>
                <a:spcPct val="100000"/>
              </a:lnSpc>
              <a:spcBef>
                <a:spcPts val="640"/>
              </a:spcBef>
              <a:spcAft>
                <a:spcPts val="0"/>
              </a:spcAft>
              <a:buClr>
                <a:srgbClr val="024974"/>
              </a:buClr>
              <a:buSzPts val="3200"/>
              <a:buFont typeface="Noto Sans Symbols"/>
              <a:buChar char="⮚"/>
            </a:pPr>
            <a:r>
              <a:rPr lang="fr-FR" sz="1800" dirty="0">
                <a:solidFill>
                  <a:srgbClr val="002060"/>
                </a:solidFill>
                <a:highlight>
                  <a:srgbClr val="FFFF00"/>
                </a:highlight>
              </a:rPr>
              <a:t>   </a:t>
            </a:r>
            <a:r>
              <a:rPr lang="fr-FR" sz="2000" dirty="0">
                <a:solidFill>
                  <a:srgbClr val="002060"/>
                </a:solidFill>
                <a:highlight>
                  <a:srgbClr val="FFFF00"/>
                </a:highlight>
              </a:rPr>
              <a:t>Suivi via Net soin, </a:t>
            </a:r>
            <a:r>
              <a:rPr lang="fr-FR" sz="2000" dirty="0" err="1">
                <a:solidFill>
                  <a:srgbClr val="002060"/>
                </a:solidFill>
                <a:highlight>
                  <a:srgbClr val="FFFF00"/>
                </a:highlight>
              </a:rPr>
              <a:t>Humani</a:t>
            </a:r>
            <a:r>
              <a:rPr lang="fr-FR" sz="2000" dirty="0">
                <a:solidFill>
                  <a:srgbClr val="002060"/>
                </a:solidFill>
                <a:highlight>
                  <a:srgbClr val="FFFF00"/>
                </a:highlight>
              </a:rPr>
              <a:t> cura ou autre logiciel de la structure</a:t>
            </a:r>
            <a:endParaRPr dirty="0">
              <a:highlight>
                <a:srgbClr val="FFFF00"/>
              </a:highlight>
            </a:endParaRPr>
          </a:p>
          <a:p>
            <a:pPr marL="342900" lvl="0" indent="-342900" algn="l" rtl="0">
              <a:lnSpc>
                <a:spcPct val="100000"/>
              </a:lnSpc>
              <a:spcBef>
                <a:spcPts val="640"/>
              </a:spcBef>
              <a:spcAft>
                <a:spcPts val="0"/>
              </a:spcAft>
              <a:buClr>
                <a:srgbClr val="024974"/>
              </a:buClr>
              <a:buSzPts val="3200"/>
              <a:buFont typeface="Noto Sans Symbols"/>
              <a:buChar char="⮚"/>
            </a:pPr>
            <a:r>
              <a:rPr lang="fr-FR" sz="1800" dirty="0">
                <a:solidFill>
                  <a:srgbClr val="002060"/>
                </a:solidFill>
                <a:highlight>
                  <a:srgbClr val="FFFF00"/>
                </a:highlight>
              </a:rPr>
              <a:t> </a:t>
            </a:r>
            <a:r>
              <a:rPr lang="fr-FR" sz="2000" dirty="0">
                <a:solidFill>
                  <a:srgbClr val="002060"/>
                </a:solidFill>
                <a:highlight>
                  <a:srgbClr val="FFFF00"/>
                </a:highlight>
              </a:rPr>
              <a:t>Tests de condition Physiques et d’équilibre  (en début et fin de programme)</a:t>
            </a:r>
            <a:endParaRPr dirty="0">
              <a:highlight>
                <a:srgbClr val="FFFF00"/>
              </a:highlight>
            </a:endParaRPr>
          </a:p>
          <a:p>
            <a:pPr marL="0" lvl="0" indent="0" algn="l" rtl="0">
              <a:lnSpc>
                <a:spcPct val="100000"/>
              </a:lnSpc>
              <a:spcBef>
                <a:spcPts val="640"/>
              </a:spcBef>
              <a:spcAft>
                <a:spcPts val="0"/>
              </a:spcAft>
              <a:buClr>
                <a:srgbClr val="024974"/>
              </a:buClr>
              <a:buSzPts val="3200"/>
              <a:buNone/>
            </a:pPr>
            <a:endParaRPr sz="2000" dirty="0">
              <a:solidFill>
                <a:schemeClr val="dk1"/>
              </a:solidFill>
            </a:endParaRPr>
          </a:p>
          <a:p>
            <a:pPr marL="114300" lvl="0" indent="0" algn="l" rtl="0">
              <a:lnSpc>
                <a:spcPct val="100000"/>
              </a:lnSpc>
              <a:spcBef>
                <a:spcPts val="360"/>
              </a:spcBef>
              <a:spcAft>
                <a:spcPts val="0"/>
              </a:spcAft>
              <a:buSzPts val="1800"/>
              <a:buNone/>
            </a:pPr>
            <a:r>
              <a:rPr lang="fr-FR" sz="1400" b="1" dirty="0"/>
              <a:t>Tests utilisés en fonction des activités :</a:t>
            </a:r>
            <a:endParaRPr sz="1400" dirty="0"/>
          </a:p>
          <a:p>
            <a:pPr marL="114300" lvl="0" indent="0" algn="l" rtl="0">
              <a:lnSpc>
                <a:spcPct val="100000"/>
              </a:lnSpc>
              <a:spcBef>
                <a:spcPts val="360"/>
              </a:spcBef>
              <a:spcAft>
                <a:spcPts val="0"/>
              </a:spcAft>
              <a:buSzPts val="1800"/>
              <a:buNone/>
            </a:pPr>
            <a:r>
              <a:rPr lang="fr-FR" sz="1400" dirty="0"/>
              <a:t>- Grilles d’observation spécifique public Gym autour de la table </a:t>
            </a:r>
            <a:endParaRPr dirty="0"/>
          </a:p>
          <a:p>
            <a:pPr marL="114300" lvl="0" indent="0" algn="l" rtl="0">
              <a:lnSpc>
                <a:spcPct val="100000"/>
              </a:lnSpc>
              <a:spcBef>
                <a:spcPts val="360"/>
              </a:spcBef>
              <a:spcAft>
                <a:spcPts val="0"/>
              </a:spcAft>
              <a:buSzPts val="1800"/>
              <a:buNone/>
            </a:pPr>
            <a:r>
              <a:rPr lang="fr-FR" sz="1400" dirty="0"/>
              <a:t>- Grilles d’observation spécifique public Alzheimer </a:t>
            </a:r>
            <a:endParaRPr dirty="0"/>
          </a:p>
          <a:p>
            <a:pPr marL="114300" lvl="0" indent="0" algn="l" rtl="0">
              <a:lnSpc>
                <a:spcPct val="100000"/>
              </a:lnSpc>
              <a:spcBef>
                <a:spcPts val="360"/>
              </a:spcBef>
              <a:spcAft>
                <a:spcPts val="0"/>
              </a:spcAft>
              <a:buSzPts val="1800"/>
              <a:buNone/>
            </a:pPr>
            <a:r>
              <a:rPr lang="fr-FR" sz="1400" dirty="0"/>
              <a:t>- Test Force membres sup, levées de genoux, et Souplesse dos et bras (activité gym sur chaise)</a:t>
            </a:r>
            <a:endParaRPr dirty="0"/>
          </a:p>
          <a:p>
            <a:pPr marL="114300" lvl="0" indent="0" algn="l" rtl="0">
              <a:lnSpc>
                <a:spcPct val="100000"/>
              </a:lnSpc>
              <a:spcBef>
                <a:spcPts val="360"/>
              </a:spcBef>
              <a:spcAft>
                <a:spcPts val="0"/>
              </a:spcAft>
              <a:buSzPts val="1800"/>
              <a:buNone/>
            </a:pPr>
            <a:r>
              <a:rPr lang="fr-FR" sz="1400" dirty="0"/>
              <a:t>- Test membre </a:t>
            </a:r>
            <a:r>
              <a:rPr lang="fr-FR" sz="1400" dirty="0" err="1"/>
              <a:t>inf</a:t>
            </a:r>
            <a:r>
              <a:rPr lang="fr-FR" sz="1400" dirty="0"/>
              <a:t>, souplesse, TUG, time up and go et de Berg adapté (activité Equilibre en bleu)</a:t>
            </a:r>
            <a:endParaRPr dirty="0"/>
          </a:p>
          <a:p>
            <a:pPr marL="114300" lvl="0" indent="0" algn="l" rtl="0">
              <a:lnSpc>
                <a:spcPct val="100000"/>
              </a:lnSpc>
              <a:spcBef>
                <a:spcPts val="360"/>
              </a:spcBef>
              <a:spcAft>
                <a:spcPts val="0"/>
              </a:spcAft>
              <a:buSzPts val="1800"/>
              <a:buNone/>
            </a:pPr>
            <a:r>
              <a:rPr lang="fr-FR" sz="1200" dirty="0"/>
              <a:t> </a:t>
            </a:r>
            <a:endParaRPr dirty="0"/>
          </a:p>
          <a:p>
            <a:pPr marL="114300" lvl="0" indent="0" algn="l" rtl="0">
              <a:lnSpc>
                <a:spcPct val="100000"/>
              </a:lnSpc>
              <a:spcBef>
                <a:spcPts val="360"/>
              </a:spcBef>
              <a:spcAft>
                <a:spcPts val="0"/>
              </a:spcAft>
              <a:buSzPts val="1800"/>
              <a:buNone/>
            </a:pPr>
            <a:r>
              <a:rPr lang="fr-FR" sz="1200" dirty="0"/>
              <a:t> </a:t>
            </a:r>
            <a:endParaRPr sz="1200" b="1" dirty="0"/>
          </a:p>
          <a:p>
            <a:pPr marL="0" lvl="0" indent="0" algn="l" rtl="0">
              <a:lnSpc>
                <a:spcPct val="100000"/>
              </a:lnSpc>
              <a:spcBef>
                <a:spcPts val="640"/>
              </a:spcBef>
              <a:spcAft>
                <a:spcPts val="0"/>
              </a:spcAft>
              <a:buClr>
                <a:srgbClr val="024974"/>
              </a:buClr>
              <a:buSzPts val="3200"/>
              <a:buNone/>
            </a:pPr>
            <a:endParaRPr sz="2400" dirty="0">
              <a:solidFill>
                <a:schemeClr val="dk1"/>
              </a:solidFill>
            </a:endParaRPr>
          </a:p>
          <a:p>
            <a:pPr marL="342900" lvl="0" indent="-139700" algn="l" rtl="0">
              <a:lnSpc>
                <a:spcPct val="100000"/>
              </a:lnSpc>
              <a:spcBef>
                <a:spcPts val="640"/>
              </a:spcBef>
              <a:spcAft>
                <a:spcPts val="0"/>
              </a:spcAft>
              <a:buClr>
                <a:srgbClr val="024974"/>
              </a:buClr>
              <a:buSzPts val="3200"/>
              <a:buFont typeface="Noto Sans Symbols"/>
              <a:buNone/>
            </a:pPr>
            <a:endParaRPr sz="2400" dirty="0">
              <a:solidFill>
                <a:schemeClr val="dk1"/>
              </a:solidFill>
            </a:endParaRPr>
          </a:p>
          <a:p>
            <a:pPr marL="0" lvl="0" indent="0" algn="l" rtl="0">
              <a:lnSpc>
                <a:spcPct val="100000"/>
              </a:lnSpc>
              <a:spcBef>
                <a:spcPts val="1000"/>
              </a:spcBef>
              <a:spcAft>
                <a:spcPts val="0"/>
              </a:spcAft>
              <a:buSzPts val="1800"/>
              <a:buNone/>
            </a:pPr>
            <a:endParaRPr dirty="0"/>
          </a:p>
        </p:txBody>
      </p:sp>
      <p:pic>
        <p:nvPicPr>
          <p:cNvPr id="261" name="Google Shape;261;p26"/>
          <p:cNvPicPr preferRelativeResize="0"/>
          <p:nvPr/>
        </p:nvPicPr>
        <p:blipFill rotWithShape="1">
          <a:blip r:embed="rId3">
            <a:alphaModFix/>
          </a:blip>
          <a:srcRect/>
          <a:stretch/>
        </p:blipFill>
        <p:spPr>
          <a:xfrm>
            <a:off x="91450" y="6269650"/>
            <a:ext cx="649324" cy="64932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7"/>
          <p:cNvSpPr txBox="1"/>
          <p:nvPr/>
        </p:nvSpPr>
        <p:spPr>
          <a:xfrm>
            <a:off x="0" y="0"/>
            <a:ext cx="8969700" cy="677100"/>
          </a:xfrm>
          <a:prstGeom prst="rect">
            <a:avLst/>
          </a:prstGeom>
          <a:noFill/>
          <a:ln>
            <a:noFill/>
          </a:ln>
        </p:spPr>
        <p:txBody>
          <a:bodyPr spcFirstLastPara="1" wrap="square" lIns="91425" tIns="91425" rIns="91425" bIns="91425" anchor="t" anchorCtr="0">
            <a:spAutoFit/>
          </a:bodyPr>
          <a:lstStyle/>
          <a:p>
            <a:pPr marL="342900" lvl="0" indent="-342900" algn="l" rtl="0">
              <a:spcBef>
                <a:spcPts val="0"/>
              </a:spcBef>
              <a:spcAft>
                <a:spcPts val="0"/>
              </a:spcAft>
              <a:buClr>
                <a:srgbClr val="024974"/>
              </a:buClr>
              <a:buSzPts val="3200"/>
              <a:buChar char="•"/>
            </a:pPr>
            <a:r>
              <a:rPr lang="fr-FR" sz="3200" u="sng">
                <a:solidFill>
                  <a:srgbClr val="024974"/>
                </a:solidFill>
                <a:latin typeface="Calibri"/>
                <a:ea typeface="Calibri"/>
                <a:cs typeface="Calibri"/>
                <a:sym typeface="Calibri"/>
              </a:rPr>
              <a:t>Etape 5 : Jeu de société Nutrisiel : 3h</a:t>
            </a:r>
            <a:endParaRPr sz="3200" u="sng">
              <a:solidFill>
                <a:srgbClr val="024974"/>
              </a:solidFill>
              <a:latin typeface="Calibri"/>
              <a:ea typeface="Calibri"/>
              <a:cs typeface="Calibri"/>
              <a:sym typeface="Calibri"/>
            </a:endParaRPr>
          </a:p>
        </p:txBody>
      </p:sp>
      <p:pic>
        <p:nvPicPr>
          <p:cNvPr id="268" name="Google Shape;268;p27"/>
          <p:cNvPicPr preferRelativeResize="0"/>
          <p:nvPr/>
        </p:nvPicPr>
        <p:blipFill>
          <a:blip r:embed="rId3">
            <a:alphaModFix/>
          </a:blip>
          <a:stretch>
            <a:fillRect/>
          </a:stretch>
        </p:blipFill>
        <p:spPr>
          <a:xfrm>
            <a:off x="451775" y="994425"/>
            <a:ext cx="2781300" cy="1924050"/>
          </a:xfrm>
          <a:prstGeom prst="rect">
            <a:avLst/>
          </a:prstGeom>
          <a:noFill/>
          <a:ln>
            <a:noFill/>
          </a:ln>
        </p:spPr>
      </p:pic>
      <p:sp>
        <p:nvSpPr>
          <p:cNvPr id="269" name="Google Shape;269;p27"/>
          <p:cNvSpPr txBox="1"/>
          <p:nvPr/>
        </p:nvSpPr>
        <p:spPr>
          <a:xfrm>
            <a:off x="3537850" y="843650"/>
            <a:ext cx="5323200" cy="1981200"/>
          </a:xfrm>
          <a:prstGeom prst="rect">
            <a:avLst/>
          </a:prstGeom>
          <a:noFill/>
          <a:ln>
            <a:noFill/>
          </a:ln>
        </p:spPr>
        <p:txBody>
          <a:bodyPr spcFirstLastPara="1" wrap="square" lIns="91425" tIns="91425" rIns="91425" bIns="91425" anchor="t" anchorCtr="0">
            <a:spAutoFit/>
          </a:bodyPr>
          <a:lstStyle/>
          <a:p>
            <a:pPr marL="228600" lvl="0" indent="0" algn="l" rtl="0">
              <a:lnSpc>
                <a:spcPct val="115000"/>
              </a:lnSpc>
              <a:spcBef>
                <a:spcPts val="1200"/>
              </a:spcBef>
              <a:spcAft>
                <a:spcPts val="0"/>
              </a:spcAft>
              <a:buNone/>
            </a:pPr>
            <a:r>
              <a:rPr lang="fr-FR" sz="1900" u="sng">
                <a:solidFill>
                  <a:srgbClr val="00B0F0"/>
                </a:solidFill>
              </a:rPr>
              <a:t>Objectifs : </a:t>
            </a:r>
            <a:endParaRPr sz="1900" b="1" i="1">
              <a:solidFill>
                <a:schemeClr val="dk1"/>
              </a:solidFill>
            </a:endParaRPr>
          </a:p>
          <a:p>
            <a:pPr marL="342900" marR="0" lvl="0" indent="-292100" algn="l" rtl="0">
              <a:lnSpc>
                <a:spcPct val="90000"/>
              </a:lnSpc>
              <a:spcBef>
                <a:spcPts val="1200"/>
              </a:spcBef>
              <a:spcAft>
                <a:spcPts val="0"/>
              </a:spcAft>
              <a:buClr>
                <a:srgbClr val="024974"/>
              </a:buClr>
              <a:buSzPts val="1790"/>
              <a:buFont typeface="Noto Sans Symbols"/>
              <a:buChar char="⮚"/>
            </a:pPr>
            <a:r>
              <a:rPr lang="fr-FR" sz="1790">
                <a:solidFill>
                  <a:srgbClr val="024974"/>
                </a:solidFill>
                <a:latin typeface="Calibri"/>
                <a:ea typeface="Calibri"/>
                <a:cs typeface="Calibri"/>
                <a:sym typeface="Calibri"/>
              </a:rPr>
              <a:t>Apporter les connaissances nécessaires aux participants sur l’équilibre alimentaire.</a:t>
            </a:r>
            <a:endParaRPr sz="1790">
              <a:solidFill>
                <a:srgbClr val="024974"/>
              </a:solidFill>
              <a:latin typeface="Calibri"/>
              <a:ea typeface="Calibri"/>
              <a:cs typeface="Calibri"/>
              <a:sym typeface="Calibri"/>
            </a:endParaRPr>
          </a:p>
          <a:p>
            <a:pPr marL="342900" marR="0" lvl="0" indent="-292100" algn="l" rtl="0">
              <a:lnSpc>
                <a:spcPct val="90000"/>
              </a:lnSpc>
              <a:spcBef>
                <a:spcPts val="518"/>
              </a:spcBef>
              <a:spcAft>
                <a:spcPts val="0"/>
              </a:spcAft>
              <a:buClr>
                <a:srgbClr val="024974"/>
              </a:buClr>
              <a:buSzPts val="1790"/>
              <a:buFont typeface="Noto Sans Symbols"/>
              <a:buChar char="⮚"/>
            </a:pPr>
            <a:r>
              <a:rPr lang="fr-FR" sz="1790">
                <a:solidFill>
                  <a:srgbClr val="024974"/>
                </a:solidFill>
                <a:latin typeface="Calibri"/>
                <a:ea typeface="Calibri"/>
                <a:cs typeface="Calibri"/>
                <a:sym typeface="Calibri"/>
              </a:rPr>
              <a:t> Sensibiliser aux bienfaits de l’activité physique, à une alimentation équilibrée et au respect de l’environnement.</a:t>
            </a:r>
            <a:endParaRPr sz="1790">
              <a:solidFill>
                <a:srgbClr val="024974"/>
              </a:solidFill>
              <a:latin typeface="Calibri"/>
              <a:ea typeface="Calibri"/>
              <a:cs typeface="Calibri"/>
              <a:sym typeface="Calibri"/>
            </a:endParaRPr>
          </a:p>
        </p:txBody>
      </p:sp>
      <p:pic>
        <p:nvPicPr>
          <p:cNvPr id="270" name="Google Shape;270;p27"/>
          <p:cNvPicPr preferRelativeResize="0"/>
          <p:nvPr/>
        </p:nvPicPr>
        <p:blipFill>
          <a:blip r:embed="rId4">
            <a:alphaModFix/>
          </a:blip>
          <a:stretch>
            <a:fillRect/>
          </a:stretch>
        </p:blipFill>
        <p:spPr>
          <a:xfrm>
            <a:off x="1694100" y="3235800"/>
            <a:ext cx="5429250" cy="260985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4"/>
          <p:cNvPicPr preferRelativeResize="0"/>
          <p:nvPr/>
        </p:nvPicPr>
        <p:blipFill rotWithShape="1">
          <a:blip r:embed="rId3">
            <a:alphaModFix/>
          </a:blip>
          <a:srcRect l="22322" t="21764" r="23607" b="70351"/>
          <a:stretch/>
        </p:blipFill>
        <p:spPr>
          <a:xfrm>
            <a:off x="1619672" y="206872"/>
            <a:ext cx="5976663" cy="932680"/>
          </a:xfrm>
          <a:prstGeom prst="rect">
            <a:avLst/>
          </a:prstGeom>
          <a:noFill/>
          <a:ln>
            <a:noFill/>
          </a:ln>
        </p:spPr>
      </p:pic>
      <p:pic>
        <p:nvPicPr>
          <p:cNvPr id="92" name="Google Shape;92;p14"/>
          <p:cNvPicPr preferRelativeResize="0"/>
          <p:nvPr/>
        </p:nvPicPr>
        <p:blipFill rotWithShape="1">
          <a:blip r:embed="rId4">
            <a:alphaModFix/>
          </a:blip>
          <a:srcRect/>
          <a:stretch/>
        </p:blipFill>
        <p:spPr>
          <a:xfrm>
            <a:off x="91450" y="6269650"/>
            <a:ext cx="649324" cy="649324"/>
          </a:xfrm>
          <a:prstGeom prst="rect">
            <a:avLst/>
          </a:prstGeom>
          <a:noFill/>
          <a:ln>
            <a:noFill/>
          </a:ln>
        </p:spPr>
      </p:pic>
      <p:pic>
        <p:nvPicPr>
          <p:cNvPr id="93" name="Google Shape;93;p14" descr="image004"/>
          <p:cNvPicPr preferRelativeResize="0"/>
          <p:nvPr/>
        </p:nvPicPr>
        <p:blipFill rotWithShape="1">
          <a:blip r:embed="rId5">
            <a:alphaModFix/>
          </a:blip>
          <a:srcRect/>
          <a:stretch/>
        </p:blipFill>
        <p:spPr>
          <a:xfrm>
            <a:off x="2087076" y="933060"/>
            <a:ext cx="4705610" cy="533658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8"/>
          <p:cNvSpPr txBox="1">
            <a:spLocks noGrp="1"/>
          </p:cNvSpPr>
          <p:nvPr>
            <p:ph type="body" idx="1"/>
          </p:nvPr>
        </p:nvSpPr>
        <p:spPr>
          <a:xfrm>
            <a:off x="457200" y="332656"/>
            <a:ext cx="8229600" cy="579351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24974"/>
              </a:buClr>
              <a:buSzPts val="3200"/>
              <a:buChar char="•"/>
            </a:pPr>
            <a:r>
              <a:rPr lang="fr-FR" u="sng" dirty="0"/>
              <a:t>Etape 6 : Bilan Directeur : 1h en fin de programme</a:t>
            </a:r>
            <a:endParaRPr u="sng" dirty="0"/>
          </a:p>
          <a:p>
            <a:pPr marL="0" lvl="0" indent="0" algn="l" rtl="0">
              <a:lnSpc>
                <a:spcPct val="100000"/>
              </a:lnSpc>
              <a:spcBef>
                <a:spcPts val="640"/>
              </a:spcBef>
              <a:spcAft>
                <a:spcPts val="0"/>
              </a:spcAft>
              <a:buClr>
                <a:srgbClr val="024974"/>
              </a:buClr>
              <a:buSzPts val="3200"/>
              <a:buNone/>
            </a:pPr>
            <a:br>
              <a:rPr lang="fr-FR" sz="1600" dirty="0"/>
            </a:br>
            <a:br>
              <a:rPr lang="fr-FR" sz="1600" dirty="0"/>
            </a:br>
            <a:endParaRPr sz="1600" dirty="0"/>
          </a:p>
          <a:p>
            <a:pPr marL="342900" lvl="0" indent="-342900" algn="l" rtl="0">
              <a:lnSpc>
                <a:spcPct val="100000"/>
              </a:lnSpc>
              <a:spcBef>
                <a:spcPts val="640"/>
              </a:spcBef>
              <a:spcAft>
                <a:spcPts val="0"/>
              </a:spcAft>
              <a:buClr>
                <a:srgbClr val="024974"/>
              </a:buClr>
              <a:buSzPts val="3200"/>
              <a:buFont typeface="Noto Sans Symbols"/>
              <a:buChar char="⮚"/>
            </a:pPr>
            <a:r>
              <a:rPr lang="fr-FR" sz="2000" dirty="0"/>
              <a:t>Questionnaire de satisfaction du programme à remplir par la structure en ligne.</a:t>
            </a:r>
            <a:endParaRPr sz="2000" dirty="0"/>
          </a:p>
          <a:p>
            <a:pPr marL="342900" lvl="0" indent="-342900" algn="l" rtl="0">
              <a:lnSpc>
                <a:spcPct val="100000"/>
              </a:lnSpc>
              <a:spcBef>
                <a:spcPts val="640"/>
              </a:spcBef>
              <a:spcAft>
                <a:spcPts val="0"/>
              </a:spcAft>
              <a:buClr>
                <a:srgbClr val="024974"/>
              </a:buClr>
              <a:buSzPts val="3200"/>
              <a:buFont typeface="Noto Sans Symbols"/>
              <a:buChar char="⮚"/>
            </a:pPr>
            <a:r>
              <a:rPr lang="fr-FR" sz="2000" dirty="0"/>
              <a:t>Bilan du projet avec le responsable de la structure (en présentiel ou </a:t>
            </a:r>
            <a:r>
              <a:rPr lang="fr-FR" sz="2000" dirty="0" err="1"/>
              <a:t>visio</a:t>
            </a:r>
            <a:r>
              <a:rPr lang="fr-FR" sz="2000" dirty="0"/>
              <a:t>).</a:t>
            </a:r>
            <a:endParaRPr sz="2000" dirty="0"/>
          </a:p>
          <a:p>
            <a:pPr marL="0" lvl="0" indent="0" algn="l" rtl="0">
              <a:lnSpc>
                <a:spcPct val="100000"/>
              </a:lnSpc>
              <a:spcBef>
                <a:spcPts val="640"/>
              </a:spcBef>
              <a:spcAft>
                <a:spcPts val="0"/>
              </a:spcAft>
              <a:buNone/>
            </a:pPr>
            <a:endParaRPr sz="2000" dirty="0"/>
          </a:p>
          <a:p>
            <a:pPr marL="0" lvl="0" indent="0" algn="l" rtl="0">
              <a:lnSpc>
                <a:spcPct val="100000"/>
              </a:lnSpc>
              <a:spcBef>
                <a:spcPts val="640"/>
              </a:spcBef>
              <a:spcAft>
                <a:spcPts val="0"/>
              </a:spcAft>
              <a:buNone/>
            </a:pPr>
            <a:endParaRPr sz="2000" dirty="0"/>
          </a:p>
          <a:p>
            <a:pPr marL="0" lvl="0" indent="0" algn="l" rtl="0">
              <a:lnSpc>
                <a:spcPct val="100000"/>
              </a:lnSpc>
              <a:spcBef>
                <a:spcPts val="640"/>
              </a:spcBef>
              <a:spcAft>
                <a:spcPts val="0"/>
              </a:spcAft>
              <a:buSzPts val="3200"/>
              <a:buNone/>
            </a:pPr>
            <a:r>
              <a:rPr lang="fr-FR" sz="1400" b="1" dirty="0"/>
              <a:t>Un bilan quantitatif</a:t>
            </a:r>
            <a:r>
              <a:rPr lang="fr-FR" sz="1400" dirty="0"/>
              <a:t> </a:t>
            </a:r>
            <a:r>
              <a:rPr lang="fr-FR" sz="1400" b="1" dirty="0"/>
              <a:t>et qualitatif</a:t>
            </a:r>
            <a:r>
              <a:rPr lang="fr-FR" sz="1400" dirty="0"/>
              <a:t> sera réalisé en fin de programme et remis au responsable de l’EHPAD au cours du rendez-vous prévu : nombre de pratiquants, régularité de pratique (mise en place du suivi à chaque séance), résultats aux tests et au questionnaire…</a:t>
            </a:r>
            <a:endParaRPr dirty="0"/>
          </a:p>
          <a:p>
            <a:pPr marL="342900" lvl="0" indent="-139700" algn="l" rtl="0">
              <a:lnSpc>
                <a:spcPct val="100000"/>
              </a:lnSpc>
              <a:spcBef>
                <a:spcPts val="640"/>
              </a:spcBef>
              <a:spcAft>
                <a:spcPts val="0"/>
              </a:spcAft>
              <a:buClr>
                <a:srgbClr val="024974"/>
              </a:buClr>
              <a:buSzPts val="3200"/>
              <a:buFont typeface="Noto Sans Symbols"/>
              <a:buNone/>
            </a:pPr>
            <a:endParaRPr sz="2400" dirty="0">
              <a:solidFill>
                <a:schemeClr val="dk1"/>
              </a:solidFill>
            </a:endParaRPr>
          </a:p>
          <a:p>
            <a:pPr marL="342900" lvl="0" indent="-139700" algn="l" rtl="0">
              <a:lnSpc>
                <a:spcPct val="100000"/>
              </a:lnSpc>
              <a:spcBef>
                <a:spcPts val="640"/>
              </a:spcBef>
              <a:spcAft>
                <a:spcPts val="0"/>
              </a:spcAft>
              <a:buClr>
                <a:srgbClr val="024974"/>
              </a:buClr>
              <a:buSzPts val="3200"/>
              <a:buFont typeface="Noto Sans Symbols"/>
              <a:buNone/>
            </a:pPr>
            <a:endParaRPr sz="2400" dirty="0">
              <a:solidFill>
                <a:schemeClr val="dk1"/>
              </a:solidFill>
            </a:endParaRPr>
          </a:p>
          <a:p>
            <a:pPr marL="0" lvl="0" indent="0" algn="l" rtl="0">
              <a:lnSpc>
                <a:spcPct val="100000"/>
              </a:lnSpc>
              <a:spcBef>
                <a:spcPts val="1000"/>
              </a:spcBef>
              <a:spcAft>
                <a:spcPts val="0"/>
              </a:spcAft>
              <a:buSzPts val="1800"/>
              <a:buNone/>
            </a:pPr>
            <a:endParaRPr dirty="0"/>
          </a:p>
        </p:txBody>
      </p:sp>
      <p:pic>
        <p:nvPicPr>
          <p:cNvPr id="277" name="Google Shape;277;p28"/>
          <p:cNvPicPr preferRelativeResize="0"/>
          <p:nvPr/>
        </p:nvPicPr>
        <p:blipFill rotWithShape="1">
          <a:blip r:embed="rId3">
            <a:alphaModFix/>
          </a:blip>
          <a:srcRect/>
          <a:stretch/>
        </p:blipFill>
        <p:spPr>
          <a:xfrm>
            <a:off x="91450" y="6269650"/>
            <a:ext cx="649324" cy="64932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47BC1"/>
              </a:buClr>
              <a:buSzPts val="3240"/>
              <a:buFont typeface="Calibri"/>
              <a:buNone/>
            </a:pPr>
            <a:r>
              <a:rPr lang="fr-FR" sz="3240"/>
              <a:t>Afin que notre action soit la plus efficace possible, merci de veiller à ce que :</a:t>
            </a:r>
            <a:endParaRPr sz="3240"/>
          </a:p>
        </p:txBody>
      </p:sp>
      <p:sp>
        <p:nvSpPr>
          <p:cNvPr id="283" name="Google Shape;283;p29"/>
          <p:cNvSpPr txBox="1">
            <a:spLocks noGrp="1"/>
          </p:cNvSpPr>
          <p:nvPr>
            <p:ph type="body" idx="1"/>
          </p:nvPr>
        </p:nvSpPr>
        <p:spPr>
          <a:xfrm>
            <a:off x="467544" y="1916832"/>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24974"/>
              </a:buClr>
              <a:buSzPts val="3200"/>
              <a:buChar char="•"/>
            </a:pPr>
            <a:r>
              <a:rPr lang="fr-FR"/>
              <a:t>L’organisation en interne soit prête au démarrage du programme (info équipes).</a:t>
            </a:r>
            <a:endParaRPr/>
          </a:p>
          <a:p>
            <a:pPr marL="342900" lvl="0" indent="-342900" algn="l" rtl="0">
              <a:lnSpc>
                <a:spcPct val="100000"/>
              </a:lnSpc>
              <a:spcBef>
                <a:spcPts val="640"/>
              </a:spcBef>
              <a:spcAft>
                <a:spcPts val="0"/>
              </a:spcAft>
              <a:buClr>
                <a:srgbClr val="024974"/>
              </a:buClr>
              <a:buSzPts val="3200"/>
              <a:buChar char="•"/>
            </a:pPr>
            <a:r>
              <a:rPr lang="fr-FR"/>
              <a:t>Les résidents soient prévenus, installés lors de notre arrivée.</a:t>
            </a:r>
            <a:endParaRPr/>
          </a:p>
          <a:p>
            <a:pPr marL="0" lvl="0" indent="0" algn="l" rtl="0">
              <a:lnSpc>
                <a:spcPct val="100000"/>
              </a:lnSpc>
              <a:spcBef>
                <a:spcPts val="640"/>
              </a:spcBef>
              <a:spcAft>
                <a:spcPts val="0"/>
              </a:spcAft>
              <a:buSzPts val="1800"/>
              <a:buNone/>
            </a:pPr>
            <a:endParaRPr/>
          </a:p>
          <a:p>
            <a:pPr marL="342900" lvl="0" indent="-139700" algn="l" rtl="0">
              <a:lnSpc>
                <a:spcPct val="100000"/>
              </a:lnSpc>
              <a:spcBef>
                <a:spcPts val="640"/>
              </a:spcBef>
              <a:spcAft>
                <a:spcPts val="0"/>
              </a:spcAft>
              <a:buClr>
                <a:srgbClr val="024974"/>
              </a:buClr>
              <a:buSzPts val="3200"/>
              <a:buNone/>
            </a:pPr>
            <a:endParaRPr/>
          </a:p>
        </p:txBody>
      </p:sp>
      <p:pic>
        <p:nvPicPr>
          <p:cNvPr id="284" name="Google Shape;284;p29"/>
          <p:cNvPicPr preferRelativeResize="0"/>
          <p:nvPr/>
        </p:nvPicPr>
        <p:blipFill rotWithShape="1">
          <a:blip r:embed="rId3">
            <a:alphaModFix/>
          </a:blip>
          <a:srcRect/>
          <a:stretch/>
        </p:blipFill>
        <p:spPr>
          <a:xfrm>
            <a:off x="91450" y="6269650"/>
            <a:ext cx="649324" cy="64932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3">
                                            <p:txEl>
                                              <p:pRg st="0" end="0"/>
                                            </p:txEl>
                                          </p:spTgt>
                                        </p:tgtEl>
                                        <p:attrNameLst>
                                          <p:attrName>style.visibility</p:attrName>
                                        </p:attrNameLst>
                                      </p:cBhvr>
                                      <p:to>
                                        <p:strVal val="visible"/>
                                      </p:to>
                                    </p:set>
                                    <p:animEffect transition="in" filter="fade">
                                      <p:cBhvr>
                                        <p:cTn id="7" dur="500"/>
                                        <p:tgtEl>
                                          <p:spTgt spid="2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3">
                                            <p:txEl>
                                              <p:pRg st="1" end="1"/>
                                            </p:txEl>
                                          </p:spTgt>
                                        </p:tgtEl>
                                        <p:attrNameLst>
                                          <p:attrName>style.visibility</p:attrName>
                                        </p:attrNameLst>
                                      </p:cBhvr>
                                      <p:to>
                                        <p:strVal val="visible"/>
                                      </p:to>
                                    </p:set>
                                    <p:animEffect transition="in" filter="fade">
                                      <p:cBhvr>
                                        <p:cTn id="12" dur="500"/>
                                        <p:tgtEl>
                                          <p:spTgt spid="2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3">
                                            <p:txEl>
                                              <p:pRg st="2" end="2"/>
                                            </p:txEl>
                                          </p:spTgt>
                                        </p:tgtEl>
                                        <p:attrNameLst>
                                          <p:attrName>style.visibility</p:attrName>
                                        </p:attrNameLst>
                                      </p:cBhvr>
                                      <p:to>
                                        <p:strVal val="visible"/>
                                      </p:to>
                                    </p:set>
                                    <p:animEffect transition="in" filter="fade">
                                      <p:cBhvr>
                                        <p:cTn id="17" dur="500"/>
                                        <p:tgtEl>
                                          <p:spTgt spid="2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3">
                                            <p:txEl>
                                              <p:pRg st="3" end="3"/>
                                            </p:txEl>
                                          </p:spTgt>
                                        </p:tgtEl>
                                        <p:attrNameLst>
                                          <p:attrName>style.visibility</p:attrName>
                                        </p:attrNameLst>
                                      </p:cBhvr>
                                      <p:to>
                                        <p:strVal val="visible"/>
                                      </p:to>
                                    </p:set>
                                    <p:animEffect transition="in" filter="fade">
                                      <p:cBhvr>
                                        <p:cTn id="22" dur="500"/>
                                        <p:tgtEl>
                                          <p:spTgt spid="2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C63AC05E-5ABD-9547-595E-C9E0FEB579A2}"/>
              </a:ext>
            </a:extLst>
          </p:cNvPr>
          <p:cNvSpPr>
            <a:spLocks noGrp="1"/>
          </p:cNvSpPr>
          <p:nvPr>
            <p:ph type="body" idx="1"/>
          </p:nvPr>
        </p:nvSpPr>
        <p:spPr>
          <a:xfrm>
            <a:off x="439993" y="324466"/>
            <a:ext cx="8264013" cy="5565732"/>
          </a:xfrm>
        </p:spPr>
        <p:txBody>
          <a:bodyPr/>
          <a:lstStyle/>
          <a:p>
            <a:pPr algn="l">
              <a:buFont typeface="+mj-lt"/>
              <a:buAutoNum type="arabicPeriod"/>
            </a:pPr>
            <a:r>
              <a:rPr lang="fr-FR" sz="1400" b="1" i="0" u="sng" dirty="0">
                <a:solidFill>
                  <a:srgbClr val="222222"/>
                </a:solidFill>
                <a:effectLst/>
                <a:latin typeface="Times New Roman" panose="02020603050405020304" pitchFamily="18" charset="0"/>
                <a:cs typeface="Times New Roman" panose="02020603050405020304" pitchFamily="18" charset="0"/>
              </a:rPr>
              <a:t>Réunion présentation directeur</a:t>
            </a:r>
            <a:r>
              <a:rPr lang="fr-FR" sz="1400" b="0" i="0" dirty="0">
                <a:solidFill>
                  <a:srgbClr val="222222"/>
                </a:solidFill>
                <a:effectLst/>
                <a:latin typeface="Times New Roman" panose="02020603050405020304" pitchFamily="18" charset="0"/>
                <a:cs typeface="Times New Roman" panose="02020603050405020304" pitchFamily="18" charset="0"/>
              </a:rPr>
              <a:t> </a:t>
            </a:r>
            <a:br>
              <a:rPr lang="fr-FR" sz="1400" b="0" i="0" dirty="0">
                <a:solidFill>
                  <a:srgbClr val="222222"/>
                </a:solidFill>
                <a:effectLst/>
                <a:latin typeface="Times New Roman" panose="02020603050405020304" pitchFamily="18" charset="0"/>
                <a:cs typeface="Times New Roman" panose="02020603050405020304" pitchFamily="18" charset="0"/>
              </a:rPr>
            </a:br>
            <a:endParaRPr lang="fr-FR" sz="1400" b="0" i="0" dirty="0">
              <a:solidFill>
                <a:srgbClr val="222222"/>
              </a:solidFill>
              <a:effectLst/>
              <a:latin typeface="Times New Roman" panose="02020603050405020304" pitchFamily="18" charset="0"/>
              <a:cs typeface="Times New Roman" panose="02020603050405020304" pitchFamily="18" charset="0"/>
            </a:endParaRPr>
          </a:p>
          <a:p>
            <a:pPr algn="l">
              <a:buFont typeface="+mj-lt"/>
              <a:buAutoNum type="arabicPeriod" startAt="2"/>
            </a:pPr>
            <a:r>
              <a:rPr lang="fr-FR" sz="1400" b="1" i="0" u="sng" dirty="0">
                <a:solidFill>
                  <a:srgbClr val="222222"/>
                </a:solidFill>
                <a:effectLst/>
                <a:latin typeface="Times New Roman" panose="02020603050405020304" pitchFamily="18" charset="0"/>
                <a:cs typeface="Times New Roman" panose="02020603050405020304" pitchFamily="18" charset="0"/>
              </a:rPr>
              <a:t>Réaliser le diagnostic </a:t>
            </a:r>
            <a:r>
              <a:rPr lang="fr-FR" sz="1400" b="1" i="0" u="sng" dirty="0" err="1">
                <a:solidFill>
                  <a:srgbClr val="222222"/>
                </a:solidFill>
                <a:effectLst/>
                <a:latin typeface="Times New Roman" panose="02020603050405020304" pitchFamily="18" charset="0"/>
                <a:cs typeface="Times New Roman" panose="02020603050405020304" pitchFamily="18" charset="0"/>
              </a:rPr>
              <a:t>globalisiel</a:t>
            </a:r>
            <a:r>
              <a:rPr lang="fr-FR" sz="1400" b="1" i="0" u="sng" dirty="0">
                <a:solidFill>
                  <a:srgbClr val="222222"/>
                </a:solidFill>
                <a:effectLst/>
                <a:latin typeface="Times New Roman" panose="02020603050405020304" pitchFamily="18" charset="0"/>
                <a:cs typeface="Times New Roman" panose="02020603050405020304" pitchFamily="18" charset="0"/>
              </a:rPr>
              <a:t> </a:t>
            </a:r>
            <a:r>
              <a:rPr lang="fr-FR" sz="1400" i="0" dirty="0">
                <a:solidFill>
                  <a:srgbClr val="222222"/>
                </a:solidFill>
                <a:effectLst/>
                <a:latin typeface="Times New Roman" panose="02020603050405020304" pitchFamily="18" charset="0"/>
                <a:cs typeface="Times New Roman" panose="02020603050405020304" pitchFamily="18" charset="0"/>
              </a:rPr>
              <a:t>(questionnaire en ligne)</a:t>
            </a:r>
          </a:p>
          <a:p>
            <a:pPr marL="114300" indent="0" algn="l">
              <a:buNone/>
            </a:pPr>
            <a:endParaRPr lang="fr-FR" sz="1400" b="0" i="0" dirty="0">
              <a:solidFill>
                <a:srgbClr val="222222"/>
              </a:solidFill>
              <a:effectLst/>
              <a:latin typeface="Times New Roman" panose="02020603050405020304" pitchFamily="18" charset="0"/>
              <a:cs typeface="Times New Roman" panose="02020603050405020304" pitchFamily="18" charset="0"/>
            </a:endParaRPr>
          </a:p>
          <a:p>
            <a:pPr algn="l">
              <a:buFont typeface="+mj-lt"/>
              <a:buAutoNum type="arabicPeriod" startAt="3"/>
            </a:pPr>
            <a:r>
              <a:rPr lang="fr-FR" sz="1400" b="1" i="0" u="sng" dirty="0">
                <a:solidFill>
                  <a:srgbClr val="222222"/>
                </a:solidFill>
                <a:effectLst/>
                <a:latin typeface="Times New Roman" panose="02020603050405020304" pitchFamily="18" charset="0"/>
                <a:cs typeface="Times New Roman" panose="02020603050405020304" pitchFamily="18" charset="0"/>
              </a:rPr>
              <a:t>Séance sensibilisation</a:t>
            </a:r>
            <a:br>
              <a:rPr lang="fr-FR" sz="1400" b="1" i="0" u="sng" dirty="0">
                <a:solidFill>
                  <a:srgbClr val="222222"/>
                </a:solidFill>
                <a:effectLst/>
                <a:latin typeface="Times New Roman" panose="02020603050405020304" pitchFamily="18" charset="0"/>
                <a:cs typeface="Times New Roman" panose="02020603050405020304" pitchFamily="18" charset="0"/>
              </a:rPr>
            </a:br>
            <a:r>
              <a:rPr lang="fr-FR" sz="1400" i="0" dirty="0">
                <a:solidFill>
                  <a:srgbClr val="222222"/>
                </a:solidFill>
                <a:effectLst/>
                <a:latin typeface="Times New Roman" panose="02020603050405020304" pitchFamily="18" charset="0"/>
                <a:cs typeface="Times New Roman" panose="02020603050405020304" pitchFamily="18" charset="0"/>
              </a:rPr>
              <a:t>Création des modalités d’interventions</a:t>
            </a:r>
            <a:br>
              <a:rPr lang="fr-FR" sz="1400" i="0" dirty="0">
                <a:solidFill>
                  <a:srgbClr val="222222"/>
                </a:solidFill>
                <a:effectLst/>
                <a:latin typeface="Times New Roman" panose="02020603050405020304" pitchFamily="18" charset="0"/>
                <a:cs typeface="Times New Roman" panose="02020603050405020304" pitchFamily="18" charset="0"/>
              </a:rPr>
            </a:br>
            <a:endParaRPr lang="fr-FR" sz="1400" i="0" dirty="0">
              <a:solidFill>
                <a:srgbClr val="222222"/>
              </a:solidFill>
              <a:effectLst/>
              <a:latin typeface="Times New Roman" panose="02020603050405020304" pitchFamily="18" charset="0"/>
              <a:cs typeface="Times New Roman" panose="02020603050405020304" pitchFamily="18" charset="0"/>
            </a:endParaRPr>
          </a:p>
          <a:p>
            <a:pPr algn="l">
              <a:buFont typeface="+mj-lt"/>
              <a:buAutoNum type="arabicPeriod" startAt="4"/>
            </a:pPr>
            <a:r>
              <a:rPr lang="fr-FR" sz="1400" b="1" i="0" u="sng" dirty="0">
                <a:solidFill>
                  <a:srgbClr val="222222"/>
                </a:solidFill>
                <a:effectLst/>
                <a:latin typeface="Times New Roman" panose="02020603050405020304" pitchFamily="18" charset="0"/>
                <a:cs typeface="Times New Roman" panose="02020603050405020304" pitchFamily="18" charset="0"/>
              </a:rPr>
              <a:t>Début du programme</a:t>
            </a:r>
            <a:endParaRPr lang="fr-FR" sz="1400" b="0" i="0" dirty="0">
              <a:solidFill>
                <a:srgbClr val="222222"/>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fr-FR" sz="1400" b="0" i="0" dirty="0">
                <a:solidFill>
                  <a:srgbClr val="222222"/>
                </a:solidFill>
                <a:effectLst/>
                <a:latin typeface="Times New Roman" panose="02020603050405020304" pitchFamily="18" charset="0"/>
                <a:cs typeface="Times New Roman" panose="02020603050405020304" pitchFamily="18" charset="0"/>
              </a:rPr>
              <a:t>Tests physiques (séances 1 et 2)</a:t>
            </a:r>
          </a:p>
          <a:p>
            <a:pPr algn="l">
              <a:buFont typeface="Arial" panose="020B0604020202020204" pitchFamily="34" charset="0"/>
              <a:buChar char="•"/>
            </a:pPr>
            <a:r>
              <a:rPr lang="fr-FR" sz="1400" b="0" i="0" dirty="0">
                <a:solidFill>
                  <a:srgbClr val="222222"/>
                </a:solidFill>
                <a:effectLst/>
                <a:latin typeface="Times New Roman" panose="02020603050405020304" pitchFamily="18" charset="0"/>
                <a:cs typeface="Times New Roman" panose="02020603050405020304" pitchFamily="18" charset="0"/>
              </a:rPr>
              <a:t>Questionnaire efficacité CREAI-ORS début de programme (séance 1 et 2)</a:t>
            </a:r>
          </a:p>
          <a:p>
            <a:pPr marL="114300" indent="0" algn="l">
              <a:buNone/>
            </a:pPr>
            <a:endParaRPr lang="fr-FR" sz="1400" b="0" i="0" dirty="0">
              <a:solidFill>
                <a:srgbClr val="222222"/>
              </a:solidFill>
              <a:effectLst/>
              <a:latin typeface="Times New Roman" panose="02020603050405020304" pitchFamily="18" charset="0"/>
              <a:cs typeface="Times New Roman" panose="02020603050405020304" pitchFamily="18" charset="0"/>
            </a:endParaRPr>
          </a:p>
          <a:p>
            <a:pPr algn="l">
              <a:buFont typeface="+mj-lt"/>
              <a:buAutoNum type="arabicPeriod" startAt="5"/>
            </a:pPr>
            <a:r>
              <a:rPr lang="fr-FR" sz="1400" b="1" i="0" u="sng" dirty="0">
                <a:solidFill>
                  <a:srgbClr val="222222"/>
                </a:solidFill>
                <a:effectLst/>
                <a:latin typeface="Times New Roman" panose="02020603050405020304" pitchFamily="18" charset="0"/>
                <a:cs typeface="Times New Roman" panose="02020603050405020304" pitchFamily="18" charset="0"/>
              </a:rPr>
              <a:t>Fin  de programme</a:t>
            </a:r>
            <a:endParaRPr lang="fr-FR" sz="1400" b="0" i="0" dirty="0">
              <a:solidFill>
                <a:srgbClr val="222222"/>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fr-FR" sz="1400" b="0" i="0" dirty="0">
                <a:solidFill>
                  <a:srgbClr val="222222"/>
                </a:solidFill>
                <a:effectLst/>
                <a:latin typeface="Times New Roman" panose="02020603050405020304" pitchFamily="18" charset="0"/>
                <a:cs typeface="Times New Roman" panose="02020603050405020304" pitchFamily="18" charset="0"/>
              </a:rPr>
              <a:t>Tests physiques (séances 17 et 18)</a:t>
            </a:r>
          </a:p>
          <a:p>
            <a:pPr algn="l">
              <a:buFont typeface="Arial" panose="020B0604020202020204" pitchFamily="34" charset="0"/>
              <a:buChar char="•"/>
            </a:pPr>
            <a:r>
              <a:rPr lang="fr-FR" sz="1400" b="0" i="0" dirty="0">
                <a:solidFill>
                  <a:srgbClr val="222222"/>
                </a:solidFill>
                <a:effectLst/>
                <a:latin typeface="Times New Roman" panose="02020603050405020304" pitchFamily="18" charset="0"/>
                <a:cs typeface="Times New Roman" panose="02020603050405020304" pitchFamily="18" charset="0"/>
              </a:rPr>
              <a:t>Questionnaire efficacité CREAI-ORS fin de programme (séance 17 et 18)</a:t>
            </a:r>
          </a:p>
          <a:p>
            <a:pPr algn="l">
              <a:buFont typeface="Arial" panose="020B0604020202020204" pitchFamily="34" charset="0"/>
              <a:buChar char="•"/>
            </a:pPr>
            <a:r>
              <a:rPr lang="fr-FR" sz="1400" b="0" i="0" dirty="0">
                <a:solidFill>
                  <a:srgbClr val="222222"/>
                </a:solidFill>
                <a:effectLst/>
                <a:latin typeface="Times New Roman" panose="02020603050405020304" pitchFamily="18" charset="0"/>
                <a:cs typeface="Times New Roman" panose="02020603050405020304" pitchFamily="18" charset="0"/>
              </a:rPr>
              <a:t>Questionnaire Auto-évaluation Créai-ORS</a:t>
            </a:r>
          </a:p>
          <a:p>
            <a:pPr marL="114300" indent="0" algn="l">
              <a:buNone/>
            </a:pPr>
            <a:endParaRPr lang="fr-FR" sz="1400" b="0" i="0" dirty="0">
              <a:solidFill>
                <a:srgbClr val="222222"/>
              </a:solidFill>
              <a:effectLst/>
              <a:latin typeface="Times New Roman" panose="02020603050405020304" pitchFamily="18" charset="0"/>
              <a:cs typeface="Times New Roman" panose="02020603050405020304" pitchFamily="18" charset="0"/>
            </a:endParaRPr>
          </a:p>
          <a:p>
            <a:pPr algn="l">
              <a:buFont typeface="+mj-lt"/>
              <a:buAutoNum type="arabicPeriod" startAt="6"/>
            </a:pPr>
            <a:r>
              <a:rPr lang="fr-FR" sz="1400" b="1" i="0" u="sng" dirty="0">
                <a:solidFill>
                  <a:srgbClr val="222222"/>
                </a:solidFill>
                <a:effectLst/>
                <a:latin typeface="Times New Roman" panose="02020603050405020304" pitchFamily="18" charset="0"/>
                <a:cs typeface="Times New Roman" panose="02020603050405020304" pitchFamily="18" charset="0"/>
              </a:rPr>
              <a:t>Séance jeu </a:t>
            </a:r>
            <a:r>
              <a:rPr lang="fr-FR" sz="1400" b="1" i="0" u="sng" dirty="0" err="1">
                <a:solidFill>
                  <a:srgbClr val="222222"/>
                </a:solidFill>
                <a:effectLst/>
                <a:latin typeface="Times New Roman" panose="02020603050405020304" pitchFamily="18" charset="0"/>
                <a:cs typeface="Times New Roman" panose="02020603050405020304" pitchFamily="18" charset="0"/>
              </a:rPr>
              <a:t>Nutrisiel</a:t>
            </a:r>
            <a:endParaRPr lang="fr-FR" sz="1400" b="0" i="0" dirty="0">
              <a:solidFill>
                <a:srgbClr val="222222"/>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fr-FR" sz="1400" b="0" i="0" dirty="0">
                <a:solidFill>
                  <a:srgbClr val="222222"/>
                </a:solidFill>
                <a:effectLst/>
                <a:latin typeface="Times New Roman" panose="02020603050405020304" pitchFamily="18" charset="0"/>
                <a:cs typeface="Times New Roman" panose="02020603050405020304" pitchFamily="18" charset="0"/>
              </a:rPr>
              <a:t>A placer quand vous voulez (à la suite du programme ou pour remplacer des annulations l’été…) </a:t>
            </a:r>
            <a:br>
              <a:rPr lang="fr-FR" sz="1400" b="0" i="0" dirty="0">
                <a:solidFill>
                  <a:srgbClr val="222222"/>
                </a:solidFill>
                <a:effectLst/>
                <a:latin typeface="Times New Roman" panose="02020603050405020304" pitchFamily="18" charset="0"/>
                <a:cs typeface="Times New Roman" panose="02020603050405020304" pitchFamily="18" charset="0"/>
              </a:rPr>
            </a:br>
            <a:br>
              <a:rPr lang="fr-FR" sz="1400" b="0" i="0" dirty="0">
                <a:solidFill>
                  <a:srgbClr val="222222"/>
                </a:solidFill>
                <a:effectLst/>
                <a:latin typeface="Times New Roman" panose="02020603050405020304" pitchFamily="18" charset="0"/>
                <a:cs typeface="Times New Roman" panose="02020603050405020304" pitchFamily="18" charset="0"/>
              </a:rPr>
            </a:br>
            <a:endParaRPr lang="fr-FR" sz="1400" b="0" i="0" dirty="0">
              <a:solidFill>
                <a:srgbClr val="222222"/>
              </a:solidFill>
              <a:effectLst/>
              <a:latin typeface="Times New Roman" panose="02020603050405020304" pitchFamily="18" charset="0"/>
              <a:cs typeface="Times New Roman" panose="02020603050405020304" pitchFamily="18" charset="0"/>
            </a:endParaRPr>
          </a:p>
          <a:p>
            <a:pPr algn="l">
              <a:buFont typeface="+mj-lt"/>
              <a:buAutoNum type="arabicPeriod" startAt="7"/>
            </a:pPr>
            <a:r>
              <a:rPr lang="fr-FR" sz="1400" b="1" i="0" u="sng" dirty="0">
                <a:solidFill>
                  <a:srgbClr val="222222"/>
                </a:solidFill>
                <a:effectLst/>
                <a:latin typeface="Times New Roman" panose="02020603050405020304" pitchFamily="18" charset="0"/>
                <a:cs typeface="Times New Roman" panose="02020603050405020304" pitchFamily="18" charset="0"/>
              </a:rPr>
              <a:t>Bilan directeur</a:t>
            </a:r>
            <a:endParaRPr lang="fr-FR" sz="1400" b="0" i="0" dirty="0">
              <a:solidFill>
                <a:srgbClr val="222222"/>
              </a:solidFill>
              <a:effectLst/>
              <a:latin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2235748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0"/>
          <p:cNvSpPr txBox="1">
            <a:spLocks noGrp="1"/>
          </p:cNvSpPr>
          <p:nvPr>
            <p:ph type="title"/>
          </p:nvPr>
        </p:nvSpPr>
        <p:spPr>
          <a:xfrm>
            <a:off x="179625" y="15775"/>
            <a:ext cx="8517600" cy="713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47BC1"/>
              </a:buClr>
              <a:buSzPts val="3600"/>
              <a:buFont typeface="Calibri"/>
              <a:buNone/>
            </a:pPr>
            <a:r>
              <a:rPr lang="fr-FR" sz="3400"/>
              <a:t>Propositions Jours et heures d’intervention </a:t>
            </a:r>
            <a:endParaRPr sz="3400"/>
          </a:p>
        </p:txBody>
      </p:sp>
      <p:pic>
        <p:nvPicPr>
          <p:cNvPr id="290" name="Google Shape;290;p30"/>
          <p:cNvPicPr preferRelativeResize="0"/>
          <p:nvPr/>
        </p:nvPicPr>
        <p:blipFill rotWithShape="1">
          <a:blip r:embed="rId3">
            <a:alphaModFix/>
          </a:blip>
          <a:srcRect/>
          <a:stretch/>
        </p:blipFill>
        <p:spPr>
          <a:xfrm>
            <a:off x="91450" y="6269650"/>
            <a:ext cx="649324" cy="649324"/>
          </a:xfrm>
          <a:prstGeom prst="rect">
            <a:avLst/>
          </a:prstGeom>
          <a:noFill/>
          <a:ln>
            <a:noFill/>
          </a:ln>
        </p:spPr>
      </p:pic>
      <p:pic>
        <p:nvPicPr>
          <p:cNvPr id="3" name="Image 2" descr="Une image contenant table&#10;&#10;Description générée automatiquement">
            <a:extLst>
              <a:ext uri="{FF2B5EF4-FFF2-40B4-BE49-F238E27FC236}">
                <a16:creationId xmlns:a16="http://schemas.microsoft.com/office/drawing/2014/main" id="{BC354D3A-6017-D770-A16D-68DCA95F26BB}"/>
              </a:ext>
            </a:extLst>
          </p:cNvPr>
          <p:cNvPicPr>
            <a:picLocks noChangeAspect="1"/>
          </p:cNvPicPr>
          <p:nvPr/>
        </p:nvPicPr>
        <p:blipFill>
          <a:blip r:embed="rId4"/>
          <a:stretch>
            <a:fillRect/>
          </a:stretch>
        </p:blipFill>
        <p:spPr>
          <a:xfrm>
            <a:off x="416112" y="1190720"/>
            <a:ext cx="8259335" cy="4476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1"/>
          <p:cNvSpPr txBox="1">
            <a:spLocks noGrp="1"/>
          </p:cNvSpPr>
          <p:nvPr>
            <p:ph type="title"/>
          </p:nvPr>
        </p:nvSpPr>
        <p:spPr>
          <a:xfrm>
            <a:off x="755650" y="2357438"/>
            <a:ext cx="7777200" cy="3448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47BC1"/>
              </a:buClr>
              <a:buSzPts val="3959"/>
              <a:buFont typeface="Calibri"/>
              <a:buNone/>
            </a:pPr>
            <a:r>
              <a:rPr lang="fr-FR" sz="3959"/>
              <a:t>ENSEMBLE, </a:t>
            </a:r>
            <a:br>
              <a:rPr lang="fr-FR" sz="3959"/>
            </a:br>
            <a:r>
              <a:rPr lang="fr-FR" sz="3959"/>
              <a:t>DONNONS DE LA VIE AUX ANNÉES !</a:t>
            </a:r>
            <a:br>
              <a:rPr lang="fr-FR" sz="3959"/>
            </a:br>
            <a:br>
              <a:rPr lang="fr-FR" sz="3600"/>
            </a:br>
            <a:br>
              <a:rPr lang="fr-FR" sz="3600"/>
            </a:br>
            <a:br>
              <a:rPr lang="fr-FR" sz="3600"/>
            </a:br>
            <a:r>
              <a:rPr lang="fr-FR" sz="2880"/>
              <a:t>MERCI POUR VOTRE ATTENTION</a:t>
            </a:r>
            <a:endParaRPr sz="288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0;p15">
            <a:extLst>
              <a:ext uri="{FF2B5EF4-FFF2-40B4-BE49-F238E27FC236}">
                <a16:creationId xmlns:a16="http://schemas.microsoft.com/office/drawing/2014/main" id="{A4F39971-3FDB-D83E-A2E2-E8D69474E492}"/>
              </a:ext>
            </a:extLst>
          </p:cNvPr>
          <p:cNvSpPr txBox="1">
            <a:spLocks noGrp="1"/>
          </p:cNvSpPr>
          <p:nvPr>
            <p:ph type="body" idx="4294967295"/>
          </p:nvPr>
        </p:nvSpPr>
        <p:spPr>
          <a:xfrm>
            <a:off x="338760" y="864000"/>
            <a:ext cx="8229240" cy="4525560"/>
          </a:xfrm>
        </p:spPr>
        <p:txBody>
          <a:bodyPr/>
          <a:lstStyle/>
          <a:p>
            <a:pPr lvl="0">
              <a:spcBef>
                <a:spcPts val="0"/>
              </a:spcBef>
              <a:buClr>
                <a:srgbClr val="024974"/>
              </a:buClr>
              <a:buSzPct val="100000"/>
              <a:buFont typeface="Arial" pitchFamily="32"/>
              <a:buChar char="•"/>
            </a:pPr>
            <a:r>
              <a:rPr lang="fr-FR" sz="2600" dirty="0">
                <a:latin typeface="Georgia" pitchFamily="18"/>
              </a:rPr>
              <a:t> Accompagnement thérapeutique non médicamenteux</a:t>
            </a:r>
            <a:br>
              <a:rPr lang="fr-FR" sz="2600" dirty="0">
                <a:latin typeface="Georgia" pitchFamily="18"/>
              </a:rPr>
            </a:br>
            <a:br>
              <a:rPr lang="fr-FR" sz="2600" dirty="0">
                <a:latin typeface="Georgia" pitchFamily="18"/>
              </a:rPr>
            </a:br>
            <a:br>
              <a:rPr lang="fr-FR" sz="2600" dirty="0">
                <a:latin typeface="Georgia" pitchFamily="18"/>
              </a:rPr>
            </a:br>
            <a:endParaRPr lang="fr-FR" sz="2600" dirty="0">
              <a:latin typeface="Georgia" pitchFamily="18"/>
            </a:endParaRPr>
          </a:p>
          <a:p>
            <a:pPr lvl="0">
              <a:spcBef>
                <a:spcPts val="0"/>
              </a:spcBef>
              <a:buClr>
                <a:srgbClr val="024974"/>
              </a:buClr>
              <a:buSzPct val="100000"/>
              <a:buFont typeface="Arial" pitchFamily="32"/>
              <a:buChar char="•"/>
            </a:pPr>
            <a:r>
              <a:rPr lang="fr-FR" sz="2600" dirty="0">
                <a:latin typeface="Georgia" pitchFamily="18"/>
              </a:rPr>
              <a:t> Amélioration des volets Bio-psycho-social et/ou conservation de l'autonomie</a:t>
            </a:r>
            <a:br>
              <a:rPr lang="fr-FR" sz="2600" dirty="0">
                <a:latin typeface="Georgia" pitchFamily="18"/>
              </a:rPr>
            </a:br>
            <a:endParaRPr lang="fr-FR" sz="2600" dirty="0">
              <a:latin typeface="Georgia" pitchFamily="18"/>
            </a:endParaRPr>
          </a:p>
          <a:p>
            <a:pPr marL="343080" lvl="0" indent="-164880">
              <a:spcBef>
                <a:spcPts val="561"/>
              </a:spcBef>
            </a:pPr>
            <a:endParaRPr lang="fr-FR" sz="2600" dirty="0">
              <a:latin typeface="Georgia" pitchFamily="18"/>
            </a:endParaRPr>
          </a:p>
          <a:p>
            <a:pPr lvl="0">
              <a:spcBef>
                <a:spcPts val="561"/>
              </a:spcBef>
              <a:buClr>
                <a:srgbClr val="024974"/>
              </a:buClr>
              <a:buSzPct val="100000"/>
              <a:buFont typeface="Arial" pitchFamily="32"/>
              <a:buChar char="•"/>
            </a:pPr>
            <a:r>
              <a:rPr lang="fr-FR" sz="2600" dirty="0">
                <a:latin typeface="Georgia" pitchFamily="18"/>
              </a:rPr>
              <a:t> Réadaptation </a:t>
            </a:r>
            <a:r>
              <a:rPr lang="fr-FR" sz="2600" dirty="0">
                <a:latin typeface="Georgia" pitchFamily="18"/>
                <a:cs typeface="Arial" pitchFamily="34"/>
              </a:rPr>
              <a:t>≠ Rééducation</a:t>
            </a:r>
          </a:p>
          <a:p>
            <a:pPr marL="343080" lvl="0" indent="-139320">
              <a:spcBef>
                <a:spcPts val="641"/>
              </a:spcBef>
            </a:pPr>
            <a:endParaRPr lang="fr-FR" dirty="0"/>
          </a:p>
          <a:p>
            <a:pPr marL="343080" lvl="0" indent="-139320">
              <a:spcBef>
                <a:spcPts val="641"/>
              </a:spcBef>
            </a:pPr>
            <a:endParaRPr lang="fr-FR" dirty="0"/>
          </a:p>
          <a:p>
            <a:pPr marL="343080" lvl="0" indent="-139320">
              <a:spcBef>
                <a:spcPts val="641"/>
              </a:spcBef>
            </a:pPr>
            <a:endParaRPr lang="fr-FR" dirty="0"/>
          </a:p>
        </p:txBody>
      </p:sp>
      <p:pic>
        <p:nvPicPr>
          <p:cNvPr id="3" name="Google Shape;101;p15">
            <a:extLst>
              <a:ext uri="{FF2B5EF4-FFF2-40B4-BE49-F238E27FC236}">
                <a16:creationId xmlns:a16="http://schemas.microsoft.com/office/drawing/2014/main" id="{597CCD9A-219B-778A-9938-3307AFBCC9DB}"/>
              </a:ext>
            </a:extLst>
          </p:cNvPr>
          <p:cNvPicPr>
            <a:picLocks noChangeAspect="1"/>
          </p:cNvPicPr>
          <p:nvPr/>
        </p:nvPicPr>
        <p:blipFill>
          <a:blip r:embed="rId3">
            <a:lum/>
            <a:alphaModFix/>
          </a:blip>
          <a:srcRect/>
          <a:stretch>
            <a:fillRect/>
          </a:stretch>
        </p:blipFill>
        <p:spPr>
          <a:xfrm>
            <a:off x="91440" y="6269760"/>
            <a:ext cx="649080" cy="64908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9243C5-52F8-812C-C5ED-00ADCBC8FEB2}"/>
              </a:ext>
            </a:extLst>
          </p:cNvPr>
          <p:cNvSpPr txBox="1">
            <a:spLocks noGrp="1"/>
          </p:cNvSpPr>
          <p:nvPr>
            <p:ph type="title" idx="4294967295"/>
          </p:nvPr>
        </p:nvSpPr>
        <p:spPr/>
        <p:txBody>
          <a:bodyPr lIns="0" tIns="0" rIns="0" bIns="0" anchor="ctr"/>
          <a:lstStyle/>
          <a:p>
            <a:endParaRPr lang="fr-FR" sz="1400"/>
          </a:p>
        </p:txBody>
      </p:sp>
      <p:pic>
        <p:nvPicPr>
          <p:cNvPr id="3" name="">
            <a:extLst>
              <a:ext uri="{FF2B5EF4-FFF2-40B4-BE49-F238E27FC236}">
                <a16:creationId xmlns:a16="http://schemas.microsoft.com/office/drawing/2014/main" id="{BC6095F0-C59C-D9C6-4C16-F5031C353C21}"/>
              </a:ext>
            </a:extLst>
          </p:cNvPr>
          <p:cNvPicPr>
            <a:picLocks noGrp="1" noChangeAspect="1"/>
          </p:cNvPicPr>
          <p:nvPr>
            <p:ph type="pic" idx="4294967295"/>
          </p:nvPr>
        </p:nvPicPr>
        <p:blipFill>
          <a:blip r:embed="rId3">
            <a:lum/>
            <a:alphaModFix/>
          </a:blip>
          <a:srcRect/>
          <a:stretch>
            <a:fillRect/>
          </a:stretch>
        </p:blipFill>
        <p:spPr>
          <a:xfrm>
            <a:off x="1440000" y="210600"/>
            <a:ext cx="6263999" cy="5909400"/>
          </a:xfrm>
        </p:spPr>
      </p:pic>
      <p:pic>
        <p:nvPicPr>
          <p:cNvPr id="4" name="Google Shape;86;p13">
            <a:extLst>
              <a:ext uri="{FF2B5EF4-FFF2-40B4-BE49-F238E27FC236}">
                <a16:creationId xmlns:a16="http://schemas.microsoft.com/office/drawing/2014/main" id="{D3AF356B-2C91-88B0-B4DC-BA7C9C640D97}"/>
              </a:ext>
            </a:extLst>
          </p:cNvPr>
          <p:cNvPicPr>
            <a:picLocks noChangeAspect="1"/>
          </p:cNvPicPr>
          <p:nvPr/>
        </p:nvPicPr>
        <p:blipFill>
          <a:blip r:embed="rId4">
            <a:lum/>
            <a:alphaModFix/>
          </a:blip>
          <a:srcRect/>
          <a:stretch>
            <a:fillRect/>
          </a:stretch>
        </p:blipFill>
        <p:spPr>
          <a:xfrm>
            <a:off x="72000" y="6120000"/>
            <a:ext cx="720000" cy="76428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47BC1"/>
              </a:buClr>
              <a:buSzPts val="3600"/>
              <a:buFont typeface="Calibri"/>
              <a:buNone/>
            </a:pPr>
            <a:r>
              <a:rPr lang="fr-FR"/>
              <a:t>Présentation du programme</a:t>
            </a:r>
            <a:endParaRPr/>
          </a:p>
        </p:txBody>
      </p:sp>
      <p:sp>
        <p:nvSpPr>
          <p:cNvPr id="99" name="Google Shape;99;p15"/>
          <p:cNvSpPr txBox="1">
            <a:spLocks noGrp="1"/>
          </p:cNvSpPr>
          <p:nvPr>
            <p:ph type="body" idx="1"/>
          </p:nvPr>
        </p:nvSpPr>
        <p:spPr>
          <a:xfrm>
            <a:off x="467544" y="198884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24974"/>
              </a:buClr>
              <a:buSzPts val="2800"/>
              <a:buChar char="•"/>
            </a:pPr>
            <a:r>
              <a:rPr lang="fr-FR" sz="2800"/>
              <a:t>Accompagnement thérapeutique non médicamenteux.</a:t>
            </a:r>
            <a:endParaRPr/>
          </a:p>
          <a:p>
            <a:pPr marL="342900" lvl="0" indent="-165100" algn="l" rtl="0">
              <a:lnSpc>
                <a:spcPct val="100000"/>
              </a:lnSpc>
              <a:spcBef>
                <a:spcPts val="560"/>
              </a:spcBef>
              <a:spcAft>
                <a:spcPts val="0"/>
              </a:spcAft>
              <a:buClr>
                <a:srgbClr val="024974"/>
              </a:buClr>
              <a:buSzPts val="2800"/>
              <a:buNone/>
            </a:pPr>
            <a:endParaRPr sz="2800"/>
          </a:p>
          <a:p>
            <a:pPr marL="342900" lvl="0" indent="-342900" algn="l" rtl="0">
              <a:lnSpc>
                <a:spcPct val="100000"/>
              </a:lnSpc>
              <a:spcBef>
                <a:spcPts val="560"/>
              </a:spcBef>
              <a:spcAft>
                <a:spcPts val="0"/>
              </a:spcAft>
              <a:buClr>
                <a:srgbClr val="024974"/>
              </a:buClr>
              <a:buSzPts val="2800"/>
              <a:buChar char="•"/>
            </a:pPr>
            <a:r>
              <a:rPr lang="fr-FR" sz="2800"/>
              <a:t>Des activités avec de l’investissement, du sens, des relations humaines et du plaisir.</a:t>
            </a:r>
            <a:endParaRPr/>
          </a:p>
          <a:p>
            <a:pPr marL="342900" lvl="0" indent="-165100" algn="l" rtl="0">
              <a:lnSpc>
                <a:spcPct val="100000"/>
              </a:lnSpc>
              <a:spcBef>
                <a:spcPts val="560"/>
              </a:spcBef>
              <a:spcAft>
                <a:spcPts val="0"/>
              </a:spcAft>
              <a:buClr>
                <a:srgbClr val="024974"/>
              </a:buClr>
              <a:buSzPts val="2800"/>
              <a:buNone/>
            </a:pPr>
            <a:endParaRPr sz="2800"/>
          </a:p>
          <a:p>
            <a:pPr marL="342900" lvl="0" indent="-342900" algn="l" rtl="0">
              <a:lnSpc>
                <a:spcPct val="100000"/>
              </a:lnSpc>
              <a:spcBef>
                <a:spcPts val="560"/>
              </a:spcBef>
              <a:spcAft>
                <a:spcPts val="0"/>
              </a:spcAft>
              <a:buClr>
                <a:srgbClr val="024974"/>
              </a:buClr>
              <a:buSzPts val="2800"/>
              <a:buChar char="•"/>
            </a:pPr>
            <a:r>
              <a:rPr lang="fr-FR" sz="2800"/>
              <a:t>Approche ludique et éducative.</a:t>
            </a:r>
            <a:endParaRPr/>
          </a:p>
          <a:p>
            <a:pPr marL="342900" lvl="0" indent="-139700" algn="l" rtl="0">
              <a:lnSpc>
                <a:spcPct val="100000"/>
              </a:lnSpc>
              <a:spcBef>
                <a:spcPts val="640"/>
              </a:spcBef>
              <a:spcAft>
                <a:spcPts val="0"/>
              </a:spcAft>
              <a:buClr>
                <a:srgbClr val="024974"/>
              </a:buClr>
              <a:buSzPts val="3200"/>
              <a:buNone/>
            </a:pPr>
            <a:endParaRPr/>
          </a:p>
          <a:p>
            <a:pPr marL="342900" lvl="0" indent="-139700" algn="l" rtl="0">
              <a:lnSpc>
                <a:spcPct val="100000"/>
              </a:lnSpc>
              <a:spcBef>
                <a:spcPts val="640"/>
              </a:spcBef>
              <a:spcAft>
                <a:spcPts val="0"/>
              </a:spcAft>
              <a:buClr>
                <a:srgbClr val="024974"/>
              </a:buClr>
              <a:buSzPts val="3200"/>
              <a:buNone/>
            </a:pPr>
            <a:endParaRPr/>
          </a:p>
          <a:p>
            <a:pPr marL="342900" lvl="0" indent="-139700" algn="l" rtl="0">
              <a:lnSpc>
                <a:spcPct val="100000"/>
              </a:lnSpc>
              <a:spcBef>
                <a:spcPts val="640"/>
              </a:spcBef>
              <a:spcAft>
                <a:spcPts val="0"/>
              </a:spcAft>
              <a:buClr>
                <a:srgbClr val="024974"/>
              </a:buClr>
              <a:buSzPts val="3200"/>
              <a:buNone/>
            </a:pPr>
            <a:endParaRPr/>
          </a:p>
        </p:txBody>
      </p:sp>
      <p:pic>
        <p:nvPicPr>
          <p:cNvPr id="100" name="Google Shape;100;p15"/>
          <p:cNvPicPr preferRelativeResize="0"/>
          <p:nvPr/>
        </p:nvPicPr>
        <p:blipFill rotWithShape="1">
          <a:blip r:embed="rId3">
            <a:alphaModFix/>
          </a:blip>
          <a:srcRect/>
          <a:stretch/>
        </p:blipFill>
        <p:spPr>
          <a:xfrm>
            <a:off x="91450" y="6269650"/>
            <a:ext cx="649324" cy="64932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395536" y="116632"/>
            <a:ext cx="8229600" cy="72008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47BC1"/>
              </a:buClr>
              <a:buSzPts val="3600"/>
              <a:buFont typeface="Calibri"/>
              <a:buNone/>
            </a:pPr>
            <a:r>
              <a:rPr lang="fr-FR"/>
              <a:t>Objectif</a:t>
            </a:r>
            <a:endParaRPr/>
          </a:p>
        </p:txBody>
      </p:sp>
      <p:sp>
        <p:nvSpPr>
          <p:cNvPr id="106" name="Google Shape;106;p16"/>
          <p:cNvSpPr txBox="1">
            <a:spLocks noGrp="1"/>
          </p:cNvSpPr>
          <p:nvPr>
            <p:ph type="body" idx="1"/>
          </p:nvPr>
        </p:nvSpPr>
        <p:spPr>
          <a:xfrm>
            <a:off x="395536" y="980729"/>
            <a:ext cx="8291264" cy="525658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24974"/>
              </a:buClr>
              <a:buSzPts val="2775"/>
              <a:buChar char="•"/>
            </a:pPr>
            <a:r>
              <a:rPr lang="fr-FR" sz="2775"/>
              <a:t>Conserver et améliorer les capacités physiques, cognitives et sociales des personnes âgées fragilisées résidentes en EHPAD.</a:t>
            </a:r>
            <a:endParaRPr/>
          </a:p>
          <a:p>
            <a:pPr marL="342900" lvl="0" indent="-166687" algn="l" rtl="0">
              <a:lnSpc>
                <a:spcPct val="90000"/>
              </a:lnSpc>
              <a:spcBef>
                <a:spcPts val="555"/>
              </a:spcBef>
              <a:spcAft>
                <a:spcPts val="0"/>
              </a:spcAft>
              <a:buClr>
                <a:srgbClr val="024974"/>
              </a:buClr>
              <a:buSzPts val="2775"/>
              <a:buNone/>
            </a:pPr>
            <a:endParaRPr sz="2775"/>
          </a:p>
          <a:p>
            <a:pPr marL="0" lvl="0" indent="0" algn="l" rtl="0">
              <a:lnSpc>
                <a:spcPct val="90000"/>
              </a:lnSpc>
              <a:spcBef>
                <a:spcPts val="148"/>
              </a:spcBef>
              <a:spcAft>
                <a:spcPts val="0"/>
              </a:spcAft>
              <a:buClr>
                <a:srgbClr val="024974"/>
              </a:buClr>
              <a:buSzPts val="740"/>
              <a:buNone/>
            </a:pPr>
            <a:endParaRPr sz="740"/>
          </a:p>
          <a:p>
            <a:pPr marL="342900" lvl="0" indent="-342900" algn="l" rtl="0">
              <a:lnSpc>
                <a:spcPct val="90000"/>
              </a:lnSpc>
              <a:spcBef>
                <a:spcPts val="518"/>
              </a:spcBef>
              <a:spcAft>
                <a:spcPts val="0"/>
              </a:spcAft>
              <a:buClr>
                <a:srgbClr val="024974"/>
              </a:buClr>
              <a:buSzPts val="2590"/>
              <a:buChar char="•"/>
            </a:pPr>
            <a:r>
              <a:rPr lang="fr-FR" sz="2590" b="1" u="sng"/>
              <a:t>Publics cibles :</a:t>
            </a:r>
            <a:endParaRPr u="sng"/>
          </a:p>
          <a:p>
            <a:pPr marL="342900" lvl="0" indent="-342900" algn="l" rtl="0">
              <a:lnSpc>
                <a:spcPct val="90000"/>
              </a:lnSpc>
              <a:spcBef>
                <a:spcPts val="518"/>
              </a:spcBef>
              <a:spcAft>
                <a:spcPts val="0"/>
              </a:spcAft>
              <a:buClr>
                <a:srgbClr val="024974"/>
              </a:buClr>
              <a:buSzPts val="2590"/>
              <a:buFont typeface="Noto Sans Symbols"/>
              <a:buChar char="⮚"/>
            </a:pPr>
            <a:r>
              <a:rPr lang="fr-FR" sz="2590"/>
              <a:t>    Personnes fragilisées mais autonomes.</a:t>
            </a:r>
            <a:endParaRPr/>
          </a:p>
          <a:p>
            <a:pPr marL="342900" lvl="0" indent="-342900" algn="l" rtl="0">
              <a:lnSpc>
                <a:spcPct val="90000"/>
              </a:lnSpc>
              <a:spcBef>
                <a:spcPts val="518"/>
              </a:spcBef>
              <a:spcAft>
                <a:spcPts val="0"/>
              </a:spcAft>
              <a:buClr>
                <a:srgbClr val="024974"/>
              </a:buClr>
              <a:buSzPts val="2590"/>
              <a:buFont typeface="Noto Sans Symbols"/>
              <a:buChar char="⮚"/>
            </a:pPr>
            <a:r>
              <a:rPr lang="fr-FR" sz="2590"/>
              <a:t>    Personnes très fragilisées et peu autonomes                     </a:t>
            </a:r>
            <a:endParaRPr/>
          </a:p>
          <a:p>
            <a:pPr marL="0" lvl="0" indent="0" algn="l" rtl="0">
              <a:lnSpc>
                <a:spcPct val="90000"/>
              </a:lnSpc>
              <a:spcBef>
                <a:spcPts val="518"/>
              </a:spcBef>
              <a:spcAft>
                <a:spcPts val="0"/>
              </a:spcAft>
              <a:buClr>
                <a:srgbClr val="024974"/>
              </a:buClr>
              <a:buSzPts val="2590"/>
              <a:buNone/>
            </a:pPr>
            <a:r>
              <a:rPr lang="fr-FR" sz="2590"/>
              <a:t>          </a:t>
            </a:r>
            <a:r>
              <a:rPr lang="fr-FR" sz="2220"/>
              <a:t>(personnes en fauteuil roulant ou se déplaçant en  </a:t>
            </a:r>
            <a:endParaRPr/>
          </a:p>
          <a:p>
            <a:pPr marL="0" lvl="0" indent="0" algn="l" rtl="0">
              <a:lnSpc>
                <a:spcPct val="90000"/>
              </a:lnSpc>
              <a:spcBef>
                <a:spcPts val="444"/>
              </a:spcBef>
              <a:spcAft>
                <a:spcPts val="0"/>
              </a:spcAft>
              <a:buClr>
                <a:srgbClr val="024974"/>
              </a:buClr>
              <a:buSzPts val="2220"/>
              <a:buNone/>
            </a:pPr>
            <a:r>
              <a:rPr lang="fr-FR" sz="2220"/>
              <a:t>            déambulateur…). </a:t>
            </a:r>
            <a:endParaRPr/>
          </a:p>
          <a:p>
            <a:pPr marL="342900" lvl="0" indent="-342900" algn="l" rtl="0">
              <a:lnSpc>
                <a:spcPct val="90000"/>
              </a:lnSpc>
              <a:spcBef>
                <a:spcPts val="518"/>
              </a:spcBef>
              <a:spcAft>
                <a:spcPts val="0"/>
              </a:spcAft>
              <a:buClr>
                <a:srgbClr val="024974"/>
              </a:buClr>
              <a:buSzPts val="2590"/>
              <a:buFont typeface="Noto Sans Symbols"/>
              <a:buChar char="⮚"/>
            </a:pPr>
            <a:r>
              <a:rPr lang="fr-FR" sz="2590"/>
              <a:t>    Personnes démentes </a:t>
            </a:r>
            <a:r>
              <a:rPr lang="fr-FR" sz="2220"/>
              <a:t>(dépendantes voire très </a:t>
            </a:r>
            <a:endParaRPr/>
          </a:p>
          <a:p>
            <a:pPr marL="0" lvl="0" indent="0" algn="l" rtl="0">
              <a:lnSpc>
                <a:spcPct val="90000"/>
              </a:lnSpc>
              <a:spcBef>
                <a:spcPts val="444"/>
              </a:spcBef>
              <a:spcAft>
                <a:spcPts val="0"/>
              </a:spcAft>
              <a:buClr>
                <a:srgbClr val="024974"/>
              </a:buClr>
              <a:buSzPts val="2220"/>
              <a:buNone/>
            </a:pPr>
            <a:r>
              <a:rPr lang="fr-FR" sz="2220"/>
              <a:t>            dépendantes : troubles cognitifs ; maladie Alzheimer ou             </a:t>
            </a:r>
            <a:endParaRPr/>
          </a:p>
          <a:p>
            <a:pPr marL="0" lvl="0" indent="0" algn="l" rtl="0">
              <a:lnSpc>
                <a:spcPct val="90000"/>
              </a:lnSpc>
              <a:spcBef>
                <a:spcPts val="444"/>
              </a:spcBef>
              <a:spcAft>
                <a:spcPts val="0"/>
              </a:spcAft>
              <a:buClr>
                <a:srgbClr val="024974"/>
              </a:buClr>
              <a:buSzPts val="2220"/>
              <a:buNone/>
            </a:pPr>
            <a:r>
              <a:rPr lang="fr-FR" sz="2220"/>
              <a:t>            troubles apparentés..).</a:t>
            </a:r>
            <a:endParaRPr/>
          </a:p>
        </p:txBody>
      </p:sp>
      <p:pic>
        <p:nvPicPr>
          <p:cNvPr id="107" name="Google Shape;107;p16"/>
          <p:cNvPicPr preferRelativeResize="0"/>
          <p:nvPr/>
        </p:nvPicPr>
        <p:blipFill rotWithShape="1">
          <a:blip r:embed="rId3">
            <a:alphaModFix/>
          </a:blip>
          <a:srcRect/>
          <a:stretch/>
        </p:blipFill>
        <p:spPr>
          <a:xfrm>
            <a:off x="91450" y="6269650"/>
            <a:ext cx="649324" cy="64932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457200" y="116633"/>
            <a:ext cx="8229600" cy="792088"/>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47BC1"/>
              </a:buClr>
              <a:buSzPts val="3600"/>
              <a:buFont typeface="Calibri"/>
              <a:buNone/>
            </a:pPr>
            <a:r>
              <a:rPr lang="fr-FR"/>
              <a:t>Territoire géographique d’intervention</a:t>
            </a:r>
            <a:endParaRPr/>
          </a:p>
        </p:txBody>
      </p:sp>
      <p:sp>
        <p:nvSpPr>
          <p:cNvPr id="113" name="Google Shape;113;p17"/>
          <p:cNvSpPr txBox="1">
            <a:spLocks noGrp="1"/>
          </p:cNvSpPr>
          <p:nvPr>
            <p:ph type="body" idx="1"/>
          </p:nvPr>
        </p:nvSpPr>
        <p:spPr>
          <a:xfrm>
            <a:off x="467544" y="1340768"/>
            <a:ext cx="8229600" cy="5073427"/>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2"/>
              </a:buClr>
              <a:buSzPts val="1875"/>
              <a:buChar char="•"/>
            </a:pPr>
            <a:r>
              <a:rPr lang="fr-FR" sz="1875" dirty="0">
                <a:solidFill>
                  <a:schemeClr val="dk2"/>
                </a:solidFill>
              </a:rPr>
              <a:t>29 EHPAD en Occitanie participent au projet dont:</a:t>
            </a:r>
            <a:endParaRPr dirty="0"/>
          </a:p>
          <a:p>
            <a:pPr marL="342900" lvl="0" indent="-342900" algn="l" rtl="0">
              <a:lnSpc>
                <a:spcPct val="80000"/>
              </a:lnSpc>
              <a:spcBef>
                <a:spcPts val="0"/>
              </a:spcBef>
              <a:spcAft>
                <a:spcPts val="0"/>
              </a:spcAft>
              <a:buClr>
                <a:schemeClr val="dk2"/>
              </a:buClr>
              <a:buSzPts val="1875"/>
              <a:buChar char="•"/>
            </a:pPr>
            <a:r>
              <a:rPr lang="fr-FR" sz="1875" dirty="0">
                <a:solidFill>
                  <a:schemeClr val="dk2"/>
                </a:solidFill>
                <a:highlight>
                  <a:schemeClr val="lt1"/>
                </a:highlight>
              </a:rPr>
              <a:t>10 EHPAD dans le département du Gard :</a:t>
            </a:r>
            <a:endParaRPr dirty="0">
              <a:highlight>
                <a:schemeClr val="lt1"/>
              </a:highlight>
            </a:endParaRPr>
          </a:p>
          <a:p>
            <a:pPr marL="342900" lvl="0" indent="-247650" algn="l" rtl="0">
              <a:lnSpc>
                <a:spcPct val="80000"/>
              </a:lnSpc>
              <a:spcBef>
                <a:spcPts val="300"/>
              </a:spcBef>
              <a:spcAft>
                <a:spcPts val="0"/>
              </a:spcAft>
              <a:buClr>
                <a:srgbClr val="024974"/>
              </a:buClr>
              <a:buSzPts val="1500"/>
              <a:buNone/>
            </a:pPr>
            <a:endParaRPr sz="1500" dirty="0">
              <a:solidFill>
                <a:schemeClr val="dk2"/>
              </a:solidFill>
              <a:highlight>
                <a:srgbClr val="FFFF00"/>
              </a:highlight>
            </a:endParaRPr>
          </a:p>
          <a:p>
            <a:pPr marL="0" lvl="0" indent="0" algn="l" rtl="0">
              <a:lnSpc>
                <a:spcPct val="80000"/>
              </a:lnSpc>
              <a:spcBef>
                <a:spcPts val="300"/>
              </a:spcBef>
              <a:spcAft>
                <a:spcPts val="0"/>
              </a:spcAft>
              <a:buClr>
                <a:schemeClr val="dk2"/>
              </a:buClr>
              <a:buSzPts val="1500"/>
              <a:buNone/>
            </a:pPr>
            <a:r>
              <a:rPr lang="fr-FR" sz="1500" dirty="0">
                <a:solidFill>
                  <a:schemeClr val="dk2"/>
                </a:solidFill>
                <a:highlight>
                  <a:srgbClr val="FFFF00"/>
                </a:highlight>
              </a:rPr>
              <a:t>	</a:t>
            </a:r>
            <a:endParaRPr sz="1500" dirty="0">
              <a:solidFill>
                <a:schemeClr val="dk2"/>
              </a:solidFill>
            </a:endParaRPr>
          </a:p>
        </p:txBody>
      </p:sp>
      <p:pic>
        <p:nvPicPr>
          <p:cNvPr id="114" name="Google Shape;114;p17"/>
          <p:cNvPicPr preferRelativeResize="0"/>
          <p:nvPr/>
        </p:nvPicPr>
        <p:blipFill rotWithShape="1">
          <a:blip r:embed="rId3">
            <a:alphaModFix/>
          </a:blip>
          <a:srcRect/>
          <a:stretch/>
        </p:blipFill>
        <p:spPr>
          <a:xfrm>
            <a:off x="91450" y="6269650"/>
            <a:ext cx="649324" cy="649324"/>
          </a:xfrm>
          <a:prstGeom prst="rect">
            <a:avLst/>
          </a:prstGeom>
          <a:noFill/>
          <a:ln>
            <a:noFill/>
          </a:ln>
        </p:spPr>
      </p:pic>
      <p:pic>
        <p:nvPicPr>
          <p:cNvPr id="3" name="Image 2" descr="Une image contenant table&#10;&#10;Description générée automatiquement">
            <a:extLst>
              <a:ext uri="{FF2B5EF4-FFF2-40B4-BE49-F238E27FC236}">
                <a16:creationId xmlns:a16="http://schemas.microsoft.com/office/drawing/2014/main" id="{A83C36CD-27A4-FE29-E38A-BAA676BB6C6A}"/>
              </a:ext>
            </a:extLst>
          </p:cNvPr>
          <p:cNvPicPr>
            <a:picLocks noChangeAspect="1"/>
          </p:cNvPicPr>
          <p:nvPr/>
        </p:nvPicPr>
        <p:blipFill>
          <a:blip r:embed="rId4"/>
          <a:stretch>
            <a:fillRect/>
          </a:stretch>
        </p:blipFill>
        <p:spPr>
          <a:xfrm>
            <a:off x="1950824" y="2008746"/>
            <a:ext cx="4735112" cy="426090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ACF016-CE64-D112-A37B-1F5B1DE13832}"/>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C4B167FD-6416-C8B0-27E9-0CD73E3A26A5}"/>
              </a:ext>
            </a:extLst>
          </p:cNvPr>
          <p:cNvSpPr>
            <a:spLocks noGrp="1"/>
          </p:cNvSpPr>
          <p:nvPr>
            <p:ph type="body" idx="1"/>
          </p:nvPr>
        </p:nvSpPr>
        <p:spPr/>
        <p:txBody>
          <a:bodyPr/>
          <a:lstStyle/>
          <a:p>
            <a:endParaRPr lang="fr-FR"/>
          </a:p>
        </p:txBody>
      </p:sp>
      <p:pic>
        <p:nvPicPr>
          <p:cNvPr id="5" name="Image 4" descr="Une image contenant carte&#10;&#10;Description générée automatiquement">
            <a:extLst>
              <a:ext uri="{FF2B5EF4-FFF2-40B4-BE49-F238E27FC236}">
                <a16:creationId xmlns:a16="http://schemas.microsoft.com/office/drawing/2014/main" id="{57DACBF1-8165-4231-3B1B-3E745B255306}"/>
              </a:ext>
            </a:extLst>
          </p:cNvPr>
          <p:cNvPicPr>
            <a:picLocks noChangeAspect="1"/>
          </p:cNvPicPr>
          <p:nvPr/>
        </p:nvPicPr>
        <p:blipFill>
          <a:blip r:embed="rId2"/>
          <a:stretch>
            <a:fillRect/>
          </a:stretch>
        </p:blipFill>
        <p:spPr>
          <a:xfrm>
            <a:off x="1064618" y="825910"/>
            <a:ext cx="7278260" cy="5024283"/>
          </a:xfrm>
          <a:prstGeom prst="rect">
            <a:avLst/>
          </a:prstGeom>
        </p:spPr>
      </p:pic>
    </p:spTree>
    <p:extLst>
      <p:ext uri="{BB962C8B-B14F-4D97-AF65-F5344CB8AC3E}">
        <p14:creationId xmlns:p14="http://schemas.microsoft.com/office/powerpoint/2010/main" val="118687141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457200" y="116632"/>
            <a:ext cx="8229600" cy="864096"/>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047BC1"/>
              </a:buClr>
              <a:buSzPts val="3600"/>
              <a:buFont typeface="Calibri"/>
              <a:buNone/>
            </a:pPr>
            <a:r>
              <a:rPr lang="fr-FR"/>
              <a:t>Description du programme</a:t>
            </a:r>
            <a:endParaRPr/>
          </a:p>
        </p:txBody>
      </p:sp>
      <p:sp>
        <p:nvSpPr>
          <p:cNvPr id="121" name="Google Shape;121;p18"/>
          <p:cNvSpPr txBox="1">
            <a:spLocks noGrp="1"/>
          </p:cNvSpPr>
          <p:nvPr>
            <p:ph type="body" idx="1"/>
          </p:nvPr>
        </p:nvSpPr>
        <p:spPr>
          <a:xfrm>
            <a:off x="457200" y="1082350"/>
            <a:ext cx="8229600" cy="5033400"/>
          </a:xfrm>
          <a:prstGeom prst="rect">
            <a:avLst/>
          </a:prstGeom>
          <a:noFill/>
          <a:ln>
            <a:noFill/>
          </a:ln>
        </p:spPr>
        <p:txBody>
          <a:bodyPr spcFirstLastPara="1" wrap="square" lIns="91425" tIns="45700" rIns="91425" bIns="45700" anchor="t" anchorCtr="0">
            <a:noAutofit/>
          </a:bodyPr>
          <a:lstStyle/>
          <a:p>
            <a:pPr marL="342900" lvl="0" indent="-316230" algn="l" rtl="0">
              <a:lnSpc>
                <a:spcPct val="80000"/>
              </a:lnSpc>
              <a:spcBef>
                <a:spcPts val="0"/>
              </a:spcBef>
              <a:spcAft>
                <a:spcPts val="0"/>
              </a:spcAft>
              <a:buClr>
                <a:srgbClr val="024974"/>
              </a:buClr>
              <a:buSzPts val="2300"/>
              <a:buChar char="•"/>
            </a:pPr>
            <a:r>
              <a:rPr lang="fr-FR" sz="2300" dirty="0"/>
              <a:t>Diagnostic </a:t>
            </a:r>
            <a:r>
              <a:rPr lang="fr-FR" sz="2300" dirty="0" err="1"/>
              <a:t>Globalisiel</a:t>
            </a:r>
            <a:br>
              <a:rPr lang="fr-FR" sz="2300" dirty="0"/>
            </a:br>
            <a:endParaRPr sz="2300" dirty="0"/>
          </a:p>
          <a:p>
            <a:pPr marL="342900" lvl="0" indent="-316230" algn="l" rtl="0">
              <a:lnSpc>
                <a:spcPct val="80000"/>
              </a:lnSpc>
              <a:spcBef>
                <a:spcPts val="0"/>
              </a:spcBef>
              <a:spcAft>
                <a:spcPts val="0"/>
              </a:spcAft>
              <a:buClr>
                <a:srgbClr val="024974"/>
              </a:buClr>
              <a:buSzPts val="2300"/>
              <a:buChar char="•"/>
            </a:pPr>
            <a:r>
              <a:rPr lang="fr-FR" sz="2300" dirty="0"/>
              <a:t>1 séance de sensibilisation de 2h (pour la mise en place du projet).</a:t>
            </a:r>
            <a:br>
              <a:rPr lang="fr-FR" sz="2300" dirty="0"/>
            </a:br>
            <a:endParaRPr sz="2300" dirty="0"/>
          </a:p>
          <a:p>
            <a:pPr marL="342900" lvl="0" indent="-316230" algn="l" rtl="0">
              <a:lnSpc>
                <a:spcPct val="80000"/>
              </a:lnSpc>
              <a:spcBef>
                <a:spcPts val="544"/>
              </a:spcBef>
              <a:spcAft>
                <a:spcPts val="0"/>
              </a:spcAft>
              <a:buClr>
                <a:srgbClr val="024974"/>
              </a:buClr>
              <a:buSzPts val="2300"/>
              <a:buChar char="•"/>
            </a:pPr>
            <a:r>
              <a:rPr lang="fr-FR" sz="2300" dirty="0"/>
              <a:t>18 séances de 2h30 d’APA par établissement. </a:t>
            </a:r>
            <a:endParaRPr sz="2300" dirty="0"/>
          </a:p>
          <a:p>
            <a:pPr marL="457200" lvl="0" indent="-323850" algn="l" rtl="0">
              <a:lnSpc>
                <a:spcPct val="80000"/>
              </a:lnSpc>
              <a:spcBef>
                <a:spcPts val="0"/>
              </a:spcBef>
              <a:spcAft>
                <a:spcPts val="0"/>
              </a:spcAft>
              <a:buSzPts val="1500"/>
              <a:buChar char="-"/>
            </a:pPr>
            <a:r>
              <a:rPr lang="fr-FR" sz="1500" dirty="0"/>
              <a:t>2h d’APA et 30mn coordination et évaluation</a:t>
            </a:r>
            <a:br>
              <a:rPr lang="fr-FR" sz="1500" dirty="0"/>
            </a:br>
            <a:endParaRPr sz="1500" dirty="0"/>
          </a:p>
          <a:p>
            <a:pPr marL="342900" lvl="0" indent="-316230" algn="l" rtl="0">
              <a:lnSpc>
                <a:spcPct val="80000"/>
              </a:lnSpc>
              <a:spcBef>
                <a:spcPts val="544"/>
              </a:spcBef>
              <a:spcAft>
                <a:spcPts val="0"/>
              </a:spcAft>
              <a:buClr>
                <a:srgbClr val="024974"/>
              </a:buClr>
              <a:buSzPts val="2300"/>
              <a:buChar char="•"/>
            </a:pPr>
            <a:r>
              <a:rPr lang="fr-FR" sz="2300" dirty="0"/>
              <a:t>1 séance de 3h avec le Jeu de société </a:t>
            </a:r>
            <a:r>
              <a:rPr lang="fr-FR" sz="2300" dirty="0" err="1"/>
              <a:t>Nutrisiel</a:t>
            </a:r>
            <a:r>
              <a:rPr lang="fr-FR" sz="2300" dirty="0"/>
              <a:t>.</a:t>
            </a:r>
            <a:br>
              <a:rPr lang="fr-FR" sz="2300" dirty="0"/>
            </a:br>
            <a:endParaRPr sz="2300" dirty="0"/>
          </a:p>
          <a:p>
            <a:pPr marL="342900" lvl="0" indent="-316230" algn="l" rtl="0">
              <a:lnSpc>
                <a:spcPct val="80000"/>
              </a:lnSpc>
              <a:spcBef>
                <a:spcPts val="544"/>
              </a:spcBef>
              <a:spcAft>
                <a:spcPts val="0"/>
              </a:spcAft>
              <a:buClr>
                <a:srgbClr val="024974"/>
              </a:buClr>
              <a:buSzPts val="2300"/>
              <a:buChar char="•"/>
            </a:pPr>
            <a:r>
              <a:rPr lang="fr-FR" sz="2300" dirty="0"/>
              <a:t>1 RDV Bilan Directeur de 1h en fin de programme.</a:t>
            </a:r>
            <a:endParaRPr sz="2300" dirty="0"/>
          </a:p>
          <a:p>
            <a:pPr marL="0" lvl="0" indent="0" algn="l" rtl="0">
              <a:lnSpc>
                <a:spcPct val="80000"/>
              </a:lnSpc>
              <a:spcBef>
                <a:spcPts val="544"/>
              </a:spcBef>
              <a:spcAft>
                <a:spcPts val="0"/>
              </a:spcAft>
              <a:buClr>
                <a:srgbClr val="024974"/>
              </a:buClr>
              <a:buSzPts val="2720"/>
              <a:buNone/>
            </a:pPr>
            <a:endParaRPr sz="2300" dirty="0"/>
          </a:p>
          <a:p>
            <a:pPr marL="342900" lvl="0" indent="-316230" algn="l" rtl="0">
              <a:lnSpc>
                <a:spcPct val="80000"/>
              </a:lnSpc>
              <a:spcBef>
                <a:spcPts val="544"/>
              </a:spcBef>
              <a:spcAft>
                <a:spcPts val="0"/>
              </a:spcAft>
              <a:buClr>
                <a:srgbClr val="024974"/>
              </a:buClr>
              <a:buSzPts val="2300"/>
              <a:buChar char="•"/>
            </a:pPr>
            <a:r>
              <a:rPr lang="fr-FR" sz="2300" dirty="0"/>
              <a:t>Durée approximative du programme : 6 mois. </a:t>
            </a:r>
            <a:endParaRPr sz="2300" dirty="0"/>
          </a:p>
          <a:p>
            <a:pPr marL="0" lvl="0" indent="0" algn="l" rtl="0">
              <a:lnSpc>
                <a:spcPct val="80000"/>
              </a:lnSpc>
              <a:spcBef>
                <a:spcPts val="544"/>
              </a:spcBef>
              <a:spcAft>
                <a:spcPts val="0"/>
              </a:spcAft>
              <a:buNone/>
            </a:pPr>
            <a:endParaRPr sz="2300" dirty="0"/>
          </a:p>
          <a:p>
            <a:pPr marL="342900" lvl="0" indent="-316230" algn="l" rtl="0">
              <a:lnSpc>
                <a:spcPct val="80000"/>
              </a:lnSpc>
              <a:spcBef>
                <a:spcPts val="544"/>
              </a:spcBef>
              <a:spcAft>
                <a:spcPts val="0"/>
              </a:spcAft>
              <a:buClr>
                <a:srgbClr val="024974"/>
              </a:buClr>
              <a:buSzPts val="2300"/>
              <a:buChar char="•"/>
            </a:pPr>
            <a:r>
              <a:rPr lang="fr-FR" sz="2300" dirty="0"/>
              <a:t>Mise en place du programme : </a:t>
            </a:r>
            <a:r>
              <a:rPr lang="fr-FR" sz="2300" dirty="0">
                <a:highlight>
                  <a:schemeClr val="lt1"/>
                </a:highlight>
              </a:rPr>
              <a:t>Mai à Décembre 2023.</a:t>
            </a:r>
            <a:endParaRPr sz="2300" dirty="0">
              <a:highlight>
                <a:schemeClr val="lt1"/>
              </a:highlight>
            </a:endParaRPr>
          </a:p>
        </p:txBody>
      </p:sp>
      <p:pic>
        <p:nvPicPr>
          <p:cNvPr id="122" name="Google Shape;122;p18"/>
          <p:cNvPicPr preferRelativeResize="0"/>
          <p:nvPr/>
        </p:nvPicPr>
        <p:blipFill rotWithShape="1">
          <a:blip r:embed="rId3">
            <a:alphaModFix/>
          </a:blip>
          <a:srcRect/>
          <a:stretch/>
        </p:blipFill>
        <p:spPr>
          <a:xfrm>
            <a:off x="91450" y="6269650"/>
            <a:ext cx="649324" cy="64932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1185</Words>
  <Application>Microsoft Office PowerPoint</Application>
  <PresentationFormat>Affichage à l'écran (4:3)</PresentationFormat>
  <Paragraphs>192</Paragraphs>
  <Slides>24</Slides>
  <Notes>21</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24</vt:i4>
      </vt:variant>
    </vt:vector>
  </HeadingPairs>
  <TitlesOfParts>
    <vt:vector size="32" baseType="lpstr">
      <vt:lpstr>Arial</vt:lpstr>
      <vt:lpstr>Calibri</vt:lpstr>
      <vt:lpstr>Georgia</vt:lpstr>
      <vt:lpstr>Noto Sans Symbols</vt:lpstr>
      <vt:lpstr>StarSymbol</vt:lpstr>
      <vt:lpstr>Times New Roman</vt:lpstr>
      <vt:lpstr>Thème1</vt:lpstr>
      <vt:lpstr>Standard 1</vt:lpstr>
      <vt:lpstr>Présentation du programme ARS / Siel Bleu  2023</vt:lpstr>
      <vt:lpstr>Présentation PowerPoint</vt:lpstr>
      <vt:lpstr>Présentation PowerPoint</vt:lpstr>
      <vt:lpstr>Présentation PowerPoint</vt:lpstr>
      <vt:lpstr>Présentation du programme</vt:lpstr>
      <vt:lpstr>Objectif</vt:lpstr>
      <vt:lpstr>Territoire géographique d’intervention</vt:lpstr>
      <vt:lpstr>Présentation PowerPoint</vt:lpstr>
      <vt:lpstr>Description du programme</vt:lpstr>
      <vt:lpstr>Activités proposées : </vt:lpstr>
      <vt:lpstr>Nos activités en EHPAD : Gym sur Chaise</vt:lpstr>
      <vt:lpstr>Nos activités en EHPAD : Equilibre en bleu</vt:lpstr>
      <vt:lpstr>Nos activités en EHPAD : Gym Alzheimer</vt:lpstr>
      <vt:lpstr>Nos activités en EHPAD : Gym Autour de la Table</vt:lpstr>
      <vt:lpstr>Mise en place du programme</vt:lpstr>
      <vt:lpstr>Présentation PowerPoint</vt:lpstr>
      <vt:lpstr>Présentation PowerPoint</vt:lpstr>
      <vt:lpstr>Présentation PowerPoint</vt:lpstr>
      <vt:lpstr>Présentation PowerPoint</vt:lpstr>
      <vt:lpstr>Présentation PowerPoint</vt:lpstr>
      <vt:lpstr>Afin que notre action soit la plus efficace possible, merci de veiller à ce que :</vt:lpstr>
      <vt:lpstr>Présentation PowerPoint</vt:lpstr>
      <vt:lpstr>Propositions Jours et heures d’intervention </vt:lpstr>
      <vt:lpstr>ENSEMBLE,  DONNONS DE LA VIE AUX ANNÉES !    MERCI POUR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du programme ARS / Siel Bleu  2023</dc:title>
  <dc:creator>Lorenzo Clam</dc:creator>
  <cp:lastModifiedBy>Lorenzo Clam</cp:lastModifiedBy>
  <cp:revision>1</cp:revision>
  <dcterms:modified xsi:type="dcterms:W3CDTF">2023-04-19T06:36:01Z</dcterms:modified>
</cp:coreProperties>
</file>